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79" r:id="rId3"/>
    <p:sldId id="361" r:id="rId4"/>
    <p:sldId id="358" r:id="rId5"/>
    <p:sldId id="303" r:id="rId6"/>
    <p:sldId id="566" r:id="rId7"/>
    <p:sldId id="499" r:id="rId8"/>
    <p:sldId id="497" r:id="rId9"/>
    <p:sldId id="498" r:id="rId10"/>
    <p:sldId id="376" r:id="rId11"/>
    <p:sldId id="384" r:id="rId12"/>
    <p:sldId id="501" r:id="rId13"/>
    <p:sldId id="503" r:id="rId14"/>
    <p:sldId id="548" r:id="rId15"/>
    <p:sldId id="549" r:id="rId16"/>
    <p:sldId id="550" r:id="rId17"/>
    <p:sldId id="551" r:id="rId18"/>
    <p:sldId id="569" r:id="rId19"/>
    <p:sldId id="552" r:id="rId20"/>
    <p:sldId id="553" r:id="rId21"/>
    <p:sldId id="554" r:id="rId22"/>
    <p:sldId id="555" r:id="rId23"/>
    <p:sldId id="556" r:id="rId24"/>
    <p:sldId id="557" r:id="rId25"/>
    <p:sldId id="558" r:id="rId26"/>
    <p:sldId id="559" r:id="rId27"/>
    <p:sldId id="560" r:id="rId28"/>
    <p:sldId id="567" r:id="rId29"/>
    <p:sldId id="561" r:id="rId30"/>
    <p:sldId id="562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08" r:id="rId43"/>
    <p:sldId id="312" r:id="rId44"/>
    <p:sldId id="313" r:id="rId45"/>
    <p:sldId id="282" r:id="rId46"/>
    <p:sldId id="421" r:id="rId47"/>
    <p:sldId id="410" r:id="rId48"/>
    <p:sldId id="568" r:id="rId49"/>
    <p:sldId id="416" r:id="rId50"/>
    <p:sldId id="412" r:id="rId51"/>
    <p:sldId id="415" r:id="rId52"/>
    <p:sldId id="414" r:id="rId53"/>
    <p:sldId id="413" r:id="rId54"/>
    <p:sldId id="336" r:id="rId55"/>
    <p:sldId id="509" r:id="rId56"/>
    <p:sldId id="335" r:id="rId57"/>
    <p:sldId id="513" r:id="rId58"/>
    <p:sldId id="488" r:id="rId59"/>
    <p:sldId id="505" r:id="rId60"/>
    <p:sldId id="514" r:id="rId61"/>
    <p:sldId id="490" r:id="rId62"/>
    <p:sldId id="515" r:id="rId63"/>
    <p:sldId id="367" r:id="rId64"/>
    <p:sldId id="417" r:id="rId65"/>
    <p:sldId id="364" r:id="rId66"/>
    <p:sldId id="366" r:id="rId67"/>
    <p:sldId id="512" r:id="rId68"/>
    <p:sldId id="369" r:id="rId69"/>
    <p:sldId id="422" r:id="rId70"/>
    <p:sldId id="365" r:id="rId71"/>
    <p:sldId id="368" r:id="rId72"/>
    <p:sldId id="492" r:id="rId73"/>
    <p:sldId id="504" r:id="rId74"/>
    <p:sldId id="431" r:id="rId75"/>
    <p:sldId id="426" r:id="rId76"/>
    <p:sldId id="427" r:id="rId77"/>
    <p:sldId id="424" r:id="rId78"/>
    <p:sldId id="428" r:id="rId79"/>
    <p:sldId id="544" r:id="rId80"/>
    <p:sldId id="545" r:id="rId81"/>
    <p:sldId id="546" r:id="rId82"/>
    <p:sldId id="547" r:id="rId83"/>
    <p:sldId id="386" r:id="rId84"/>
    <p:sldId id="486" r:id="rId85"/>
    <p:sldId id="325" r:id="rId86"/>
    <p:sldId id="284" r:id="rId87"/>
    <p:sldId id="326" r:id="rId88"/>
    <p:sldId id="327" r:id="rId89"/>
    <p:sldId id="328" r:id="rId90"/>
    <p:sldId id="329" r:id="rId91"/>
    <p:sldId id="334" r:id="rId92"/>
    <p:sldId id="539" r:id="rId93"/>
    <p:sldId id="540" r:id="rId94"/>
    <p:sldId id="541" r:id="rId95"/>
    <p:sldId id="542" r:id="rId96"/>
    <p:sldId id="511" r:id="rId97"/>
    <p:sldId id="527" r:id="rId98"/>
    <p:sldId id="528" r:id="rId99"/>
    <p:sldId id="529" r:id="rId100"/>
    <p:sldId id="530" r:id="rId101"/>
    <p:sldId id="531" r:id="rId102"/>
    <p:sldId id="532" r:id="rId103"/>
    <p:sldId id="533" r:id="rId104"/>
    <p:sldId id="534" r:id="rId105"/>
    <p:sldId id="535" r:id="rId106"/>
    <p:sldId id="536" r:id="rId107"/>
    <p:sldId id="537" r:id="rId108"/>
    <p:sldId id="538" r:id="rId109"/>
    <p:sldId id="543" r:id="rId110"/>
    <p:sldId id="563" r:id="rId111"/>
    <p:sldId id="564" r:id="rId112"/>
    <p:sldId id="565" r:id="rId1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accent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0000"/>
    <a:srgbClr val="669900"/>
    <a:srgbClr val="FF0000"/>
    <a:srgbClr val="FFFF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3909" autoAdjust="0"/>
  </p:normalViewPr>
  <p:slideViewPr>
    <p:cSldViewPr>
      <p:cViewPr varScale="1">
        <p:scale>
          <a:sx n="85" d="100"/>
          <a:sy n="85" d="100"/>
        </p:scale>
        <p:origin x="19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4" Type="http://schemas.openxmlformats.org/officeDocument/2006/relationships/image" Target="../media/image14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image" Target="../media/image15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B343E6C-84C5-41BD-87A7-2604C8AF0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039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66644A-DECC-4F63-9151-A7261A088615}" type="slidenum">
              <a:rPr lang="ru-RU" altLang="ru-RU"/>
              <a:pPr eaLnBrk="1" hangingPunct="1"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7CC5052F-9C1D-4241-9476-F5FDAB5E1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F73290-711D-4EC5-94C5-1FF100191827}" type="slidenum">
              <a:rPr lang="ru-RU" altLang="ru-RU"/>
              <a:pPr>
                <a:spcBef>
                  <a:spcPct val="0"/>
                </a:spcBef>
              </a:pPr>
              <a:t>30</a:t>
            </a:fld>
            <a:endParaRPr lang="ru-RU" altLang="ru-RU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10FC90E3-4D6A-4325-8F22-7646B73C7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D5B5BE04-6648-4458-955B-88C8B8E42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20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B9B2B7-2EA4-491F-B09A-B29B9A6FB41D}" type="slidenum">
              <a:rPr lang="ru-RU" altLang="ru-RU"/>
              <a:pPr eaLnBrk="1" hangingPunct="1"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B5093E-94A9-400F-A9E1-BDBFCB4F8ADB}" type="slidenum">
              <a:rPr lang="ru-RU" altLang="ru-RU"/>
              <a:pPr eaLnBrk="1" hangingPunct="1">
                <a:spcBef>
                  <a:spcPct val="0"/>
                </a:spcBef>
              </a:pPr>
              <a:t>43</a:t>
            </a:fld>
            <a:endParaRPr lang="ru-RU" altLang="ru-RU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F1ACE4-62CB-4C00-9453-79BA34B8940F}" type="slidenum">
              <a:rPr lang="ru-RU" altLang="ru-RU"/>
              <a:pPr eaLnBrk="1" hangingPunct="1">
                <a:spcBef>
                  <a:spcPct val="0"/>
                </a:spcBef>
              </a:pPr>
              <a:t>44</a:t>
            </a:fld>
            <a:endParaRPr lang="ru-RU" altLang="ru-RU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BC892E-7226-42BB-B2EE-6221E329EE2A}" type="slidenum">
              <a:rPr lang="ru-RU" altLang="ru-RU"/>
              <a:pPr eaLnBrk="1" hangingPunct="1">
                <a:spcBef>
                  <a:spcPct val="0"/>
                </a:spcBef>
              </a:pPr>
              <a:t>45</a:t>
            </a:fld>
            <a:endParaRPr lang="ru-RU" altLang="ru-RU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D8FD89-D234-4A19-8245-92EAC27CF667}" type="slidenum">
              <a:rPr lang="ru-RU" altLang="ru-RU"/>
              <a:pPr eaLnBrk="1" hangingPunct="1">
                <a:spcBef>
                  <a:spcPct val="0"/>
                </a:spcBef>
              </a:pPr>
              <a:t>53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195A83-EA74-4C0C-A0BD-4B854A0090A0}" type="slidenum">
              <a:rPr lang="ru-RU" altLang="ru-RU"/>
              <a:pPr eaLnBrk="1" hangingPunct="1">
                <a:spcBef>
                  <a:spcPct val="0"/>
                </a:spcBef>
              </a:pPr>
              <a:t>54</a:t>
            </a:fld>
            <a:endParaRPr lang="ru-RU" altLang="ru-RU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C47BBD-7675-44E2-99AB-C320DEB31CFC}" type="slidenum">
              <a:rPr lang="ru-RU" altLang="ru-RU"/>
              <a:pPr eaLnBrk="1" hangingPunct="1">
                <a:spcBef>
                  <a:spcPct val="0"/>
                </a:spcBef>
              </a:pPr>
              <a:t>56</a:t>
            </a:fld>
            <a:endParaRPr lang="ru-RU" altLang="ru-RU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FDCF5D-079E-4A54-912E-EA01354DF5D4}" type="slidenum">
              <a:rPr lang="ru-RU" altLang="ru-RU"/>
              <a:pPr eaLnBrk="1" hangingPunct="1">
                <a:spcBef>
                  <a:spcPct val="0"/>
                </a:spcBef>
              </a:pPr>
              <a:t>73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B99117-6C17-494F-BDD7-C923F6FCA2DD}" type="slidenum">
              <a:rPr lang="ru-RU" altLang="ru-RU"/>
              <a:pPr eaLnBrk="1" hangingPunct="1">
                <a:spcBef>
                  <a:spcPct val="0"/>
                </a:spcBef>
              </a:pPr>
              <a:t>85</a:t>
            </a:fld>
            <a:endParaRPr lang="ru-RU" altLang="ru-RU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C0413B-C786-47C0-BBF0-B23BA4595FF6}" type="slidenum">
              <a:rPr lang="ru-RU" altLang="ru-RU"/>
              <a:pPr eaLnBrk="1" hangingPunct="1">
                <a:spcBef>
                  <a:spcPct val="0"/>
                </a:spcBef>
              </a:pPr>
              <a:t>2</a:t>
            </a:fld>
            <a:endParaRPr lang="ru-RU" altLang="ru-RU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7D7824-BF10-439E-B0A4-72C9C8B6AD01}" type="slidenum">
              <a:rPr lang="ru-RU" altLang="ru-RU"/>
              <a:pPr eaLnBrk="1" hangingPunct="1">
                <a:spcBef>
                  <a:spcPct val="0"/>
                </a:spcBef>
              </a:pPr>
              <a:t>86</a:t>
            </a:fld>
            <a:endParaRPr lang="ru-RU" altLang="ru-RU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1F0D46-FE26-4723-8852-F7233F0C484C}" type="slidenum">
              <a:rPr lang="ru-RU" altLang="ru-RU"/>
              <a:pPr eaLnBrk="1" hangingPunct="1">
                <a:spcBef>
                  <a:spcPct val="0"/>
                </a:spcBef>
              </a:pPr>
              <a:t>87</a:t>
            </a:fld>
            <a:endParaRPr lang="ru-RU" altLang="ru-RU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F3C8E5-4166-4E25-943E-0DBF1CB94CD4}" type="slidenum">
              <a:rPr lang="ru-RU" altLang="ru-RU"/>
              <a:pPr eaLnBrk="1" hangingPunct="1">
                <a:spcBef>
                  <a:spcPct val="0"/>
                </a:spcBef>
              </a:pPr>
              <a:t>88</a:t>
            </a:fld>
            <a:endParaRPr lang="ru-RU" altLang="ru-RU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A25ED9-B99F-4CCD-A6E1-F60D4FDFAB7F}" type="slidenum">
              <a:rPr lang="ru-RU" altLang="ru-RU"/>
              <a:pPr eaLnBrk="1" hangingPunct="1">
                <a:spcBef>
                  <a:spcPct val="0"/>
                </a:spcBef>
              </a:pPr>
              <a:t>89</a:t>
            </a:fld>
            <a:endParaRPr lang="ru-RU" altLang="ru-RU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75496D-3923-4BAA-9343-F376D1038971}" type="slidenum">
              <a:rPr lang="ru-RU" altLang="ru-RU"/>
              <a:pPr eaLnBrk="1" hangingPunct="1">
                <a:spcBef>
                  <a:spcPct val="0"/>
                </a:spcBef>
              </a:pPr>
              <a:t>90</a:t>
            </a:fld>
            <a:endParaRPr lang="ru-RU" altLang="ru-RU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D768DA-B66A-4FC3-8C5D-1AD696333B29}" type="slidenum">
              <a:rPr lang="ru-RU" altLang="ru-RU"/>
              <a:pPr eaLnBrk="1" hangingPunct="1">
                <a:spcBef>
                  <a:spcPct val="0"/>
                </a:spcBef>
              </a:pPr>
              <a:t>91</a:t>
            </a:fld>
            <a:endParaRPr lang="ru-RU" altLang="ru-RU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718B47-ED0E-4EA6-95FB-0F5F26170736}" type="slidenum">
              <a:rPr lang="ru-RU" altLang="ru-RU"/>
              <a:pPr eaLnBrk="1" hangingPunct="1">
                <a:spcBef>
                  <a:spcPct val="0"/>
                </a:spcBef>
              </a:pPr>
              <a:t>103</a:t>
            </a:fld>
            <a:endParaRPr lang="ru-RU" altLang="ru-RU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3A0BC6-F895-4471-AB72-F0C83C614E67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8CF54E-AC11-4C54-90A8-3A4A30A20866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151A1F-5D56-4787-9134-C95A80CBFC94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4E91F8-E15F-4CDD-8B0C-835D4D337459}" type="slidenum">
              <a:rPr lang="ru-RU" altLang="ru-RU"/>
              <a:pPr eaLnBrk="1" hangingPunct="1"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343C14-839B-4707-8094-17CC6008453A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03BAE1-805A-4CA4-B45A-E7238E1ED473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:a16="http://schemas.microsoft.com/office/drawing/2014/main" id="{93D3EB1D-0DF6-4587-9F6B-A545D4E09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>
            <a:extLst>
              <a:ext uri="{FF2B5EF4-FFF2-40B4-BE49-F238E27FC236}">
                <a16:creationId xmlns:a16="http://schemas.microsoft.com/office/drawing/2014/main" id="{CAEB7E80-74CA-41A4-B13E-12512B0AA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5956" name="Номер слайда 3">
            <a:extLst>
              <a:ext uri="{FF2B5EF4-FFF2-40B4-BE49-F238E27FC236}">
                <a16:creationId xmlns:a16="http://schemas.microsoft.com/office/drawing/2014/main" id="{A55EFB4E-C465-4143-8DA5-B271D95B7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641D88-D04E-4C6C-8C2E-0B7B55060BA3}" type="slidenum">
              <a:rPr lang="ru-RU" altLang="ru-RU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02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7BB9BAED-6C82-4241-9997-237186B4F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BACAFB-A63C-4284-9165-99DF95BD0952}" type="slidenum">
              <a:rPr lang="ru-RU" altLang="ru-RU"/>
              <a:pPr>
                <a:spcBef>
                  <a:spcPct val="0"/>
                </a:spcBef>
              </a:pPr>
              <a:t>19</a:t>
            </a:fld>
            <a:endParaRPr lang="ru-RU" altLang="ru-RU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2D8F89FE-DFDD-468A-B092-BBC7BB80D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129C8B88-ABD5-447E-A479-62E7AB44B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15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5993F86B-82B4-41D4-9DCB-A96E6CFC5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55217D-54DD-4789-AF36-DE8F99D24E57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7BDB0D-76A1-4535-A662-71C11681D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126BD109-6509-40E5-BC60-E6C68023D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30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B9BAEC5D-1351-469D-AAC0-E7306545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1FD3D6-26F6-4863-BE26-C21D0507E85D}" type="slidenum">
              <a:rPr lang="ru-RU" altLang="ru-RU"/>
              <a:pPr>
                <a:spcBef>
                  <a:spcPct val="0"/>
                </a:spcBef>
              </a:pPr>
              <a:t>25</a:t>
            </a:fld>
            <a:endParaRPr lang="ru-RU" altLang="ru-RU"/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BFC81013-73E1-4F68-9EC5-E3B289761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2D6BAFA6-D597-4FD1-A9A9-1778CC1B6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26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3CB60F71-0148-478F-B03E-CCC96067C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4E322B-DEBD-4E0D-80AA-06491D315A49}" type="slidenum">
              <a:rPr lang="ru-RU" altLang="ru-RU"/>
              <a:pPr>
                <a:spcBef>
                  <a:spcPct val="0"/>
                </a:spcBef>
              </a:pPr>
              <a:t>26</a:t>
            </a:fld>
            <a:endParaRPr lang="ru-RU" altLang="ru-RU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3DD76318-1DC6-481C-9457-E53C2A6E9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36ED45EF-C1A1-4E8B-B3A0-63DF674E6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306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050DF-EB1E-4AFA-AB68-72561CC1D7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670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3C982-BD45-4905-A794-9A796BB9CC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23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428DF-F3FB-4408-8314-E474BC9B41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38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37D392-EA1C-4100-B00D-E20C5F8C96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972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A920A-2BB3-4CE0-8542-DDC644B0CF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874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BAF75-5FED-4093-82D9-D729EAFF5E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654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3254F-D3D8-4AAF-A9C4-960F2F7D1B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332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2B6A9-35C8-4980-BBBF-124F04C338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851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C2FE3-20D2-4AD1-A232-DA1090F721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29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8EA6C-7B24-46DB-A6CC-7D7D79DABA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683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A2B03-D018-4154-BBED-204968EF41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9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2B78272-B7F5-41F9-8E5F-A0CE728F2B7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5.wmf"/><Relationship Id="rId12" Type="http://schemas.openxmlformats.org/officeDocument/2006/relationships/image" Target="../media/image1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144.wmf"/><Relationship Id="rId10" Type="http://schemas.openxmlformats.org/officeDocument/2006/relationships/image" Target="../media/image148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46.wmf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151.wmf"/><Relationship Id="rId4" Type="http://schemas.openxmlformats.org/officeDocument/2006/relationships/image" Target="../media/image152.png"/><Relationship Id="rId9" Type="http://schemas.openxmlformats.org/officeDocument/2006/relationships/oleObject" Target="../embeddings/oleObject55.bin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53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5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.w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hyperlink" Target="http://upload.wikimedia.org/wikipedia/commons/8/89/Roentgen-Roehre.svg" TargetMode="External"/><Relationship Id="rId4" Type="http://schemas.openxmlformats.org/officeDocument/2006/relationships/image" Target="../media/image1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4.w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37.png"/><Relationship Id="rId9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8.e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.wikipedia.org/wiki/%D0%A4%D0%B0%D0%B9%D0%BB:Wilhelm_Conrad_R%C3%B6ntgen_(1845--1923)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9.bin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61.wmf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58.wmf"/><Relationship Id="rId9" Type="http://schemas.openxmlformats.org/officeDocument/2006/relationships/image" Target="../media/image6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4.png"/><Relationship Id="rId4" Type="http://schemas.openxmlformats.org/officeDocument/2006/relationships/image" Target="../media/image63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11" Type="http://schemas.openxmlformats.org/officeDocument/2006/relationships/image" Target="../media/image68.wmf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65.wmf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64.pn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7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83.w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0" y="1916832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chemeClr val="accent2"/>
                </a:solidFill>
              </a:rPr>
              <a:t>РЕНТГЕНОВСКАЯ</a:t>
            </a:r>
            <a:endParaRPr lang="en-US" altLang="ru-RU" sz="6000" b="1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chemeClr val="accent2"/>
                </a:solidFill>
              </a:rPr>
              <a:t>ОПТИКА</a:t>
            </a:r>
          </a:p>
        </p:txBody>
      </p:sp>
      <p:pic>
        <p:nvPicPr>
          <p:cNvPr id="2081" name="Picture 33" descr="O:\Аспирантура ИФТТ РАН 2022-2023\Учебный Год 23-24\К лециям\Figs\Эмблема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05" y="5949280"/>
            <a:ext cx="3906895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0"/>
          <p:cNvSpPr>
            <a:spLocks noChangeArrowheads="1"/>
          </p:cNvSpPr>
          <p:nvPr/>
        </p:nvSpPr>
        <p:spPr bwMode="auto">
          <a:xfrm>
            <a:off x="1187450" y="2492375"/>
            <a:ext cx="3744913" cy="15128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4101" name="Line 21"/>
          <p:cNvSpPr>
            <a:spLocks noChangeShapeType="1"/>
          </p:cNvSpPr>
          <p:nvPr/>
        </p:nvSpPr>
        <p:spPr bwMode="auto">
          <a:xfrm>
            <a:off x="1692275" y="908050"/>
            <a:ext cx="136842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2" name="Line 22"/>
          <p:cNvSpPr>
            <a:spLocks noChangeShapeType="1"/>
          </p:cNvSpPr>
          <p:nvPr/>
        </p:nvSpPr>
        <p:spPr bwMode="auto">
          <a:xfrm>
            <a:off x="1692275" y="908050"/>
            <a:ext cx="2376488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3" name="Line 23"/>
          <p:cNvSpPr>
            <a:spLocks noChangeShapeType="1"/>
          </p:cNvSpPr>
          <p:nvPr/>
        </p:nvSpPr>
        <p:spPr bwMode="auto">
          <a:xfrm>
            <a:off x="3060700" y="2492375"/>
            <a:ext cx="431800" cy="1223963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4" name="Line 24"/>
          <p:cNvSpPr>
            <a:spLocks noChangeShapeType="1"/>
          </p:cNvSpPr>
          <p:nvPr/>
        </p:nvSpPr>
        <p:spPr bwMode="auto">
          <a:xfrm>
            <a:off x="3060700" y="2492375"/>
            <a:ext cx="1223963" cy="720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5" name="Line 25"/>
          <p:cNvSpPr>
            <a:spLocks noChangeShapeType="1"/>
          </p:cNvSpPr>
          <p:nvPr/>
        </p:nvSpPr>
        <p:spPr bwMode="auto">
          <a:xfrm>
            <a:off x="3060700" y="981075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6" name="Text Box 26"/>
          <p:cNvSpPr txBox="1">
            <a:spLocks noChangeArrowheads="1"/>
          </p:cNvSpPr>
          <p:nvPr/>
        </p:nvSpPr>
        <p:spPr bwMode="auto">
          <a:xfrm>
            <a:off x="2052638" y="299720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Symbol" panose="05050102010706020507" pitchFamily="18" charset="2"/>
              </a:rPr>
              <a:t>1</a:t>
            </a:r>
            <a:endParaRPr lang="ru-RU" altLang="ru-RU" sz="2400" baseline="-25000">
              <a:latin typeface="Symbol" panose="05050102010706020507" pitchFamily="18" charset="2"/>
            </a:endParaRPr>
          </a:p>
        </p:txBody>
      </p:sp>
      <p:sp>
        <p:nvSpPr>
          <p:cNvPr id="4107" name="Text Box 27"/>
          <p:cNvSpPr txBox="1">
            <a:spLocks noChangeArrowheads="1"/>
          </p:cNvSpPr>
          <p:nvPr/>
        </p:nvSpPr>
        <p:spPr bwMode="auto">
          <a:xfrm>
            <a:off x="4140200" y="2563813"/>
            <a:ext cx="477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/>
              <a:t>2</a:t>
            </a:r>
            <a:endParaRPr lang="ru-RU" altLang="ru-RU" sz="2400" baseline="-25000"/>
          </a:p>
        </p:txBody>
      </p:sp>
      <p:sp>
        <p:nvSpPr>
          <p:cNvPr id="4108" name="Line 28"/>
          <p:cNvSpPr>
            <a:spLocks noChangeShapeType="1"/>
          </p:cNvSpPr>
          <p:nvPr/>
        </p:nvSpPr>
        <p:spPr bwMode="auto">
          <a:xfrm flipV="1">
            <a:off x="3060700" y="2779713"/>
            <a:ext cx="5746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9" name="Line 29"/>
          <p:cNvSpPr>
            <a:spLocks noChangeShapeType="1"/>
          </p:cNvSpPr>
          <p:nvPr/>
        </p:nvSpPr>
        <p:spPr bwMode="auto">
          <a:xfrm flipV="1">
            <a:off x="3060700" y="3355975"/>
            <a:ext cx="2873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0" name="Line 30"/>
          <p:cNvSpPr>
            <a:spLocks noChangeShapeType="1"/>
          </p:cNvSpPr>
          <p:nvPr/>
        </p:nvSpPr>
        <p:spPr bwMode="auto">
          <a:xfrm>
            <a:off x="2411413" y="3284538"/>
            <a:ext cx="7921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1" name="Line 31"/>
          <p:cNvSpPr>
            <a:spLocks noChangeShapeType="1"/>
          </p:cNvSpPr>
          <p:nvPr/>
        </p:nvSpPr>
        <p:spPr bwMode="auto">
          <a:xfrm flipH="1">
            <a:off x="3492500" y="2852738"/>
            <a:ext cx="7191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2" name="Text Box 32"/>
          <p:cNvSpPr txBox="1">
            <a:spLocks noChangeArrowheads="1"/>
          </p:cNvSpPr>
          <p:nvPr/>
        </p:nvSpPr>
        <p:spPr bwMode="auto">
          <a:xfrm>
            <a:off x="2484438" y="112395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/>
              <a:t>0</a:t>
            </a:r>
            <a:endParaRPr lang="ru-RU" altLang="ru-RU" sz="2400" baseline="-25000"/>
          </a:p>
        </p:txBody>
      </p:sp>
      <p:graphicFrame>
        <p:nvGraphicFramePr>
          <p:cNvPr id="4098" name="Object 33"/>
          <p:cNvGraphicFramePr>
            <a:graphicFrameLocks noChangeAspect="1"/>
          </p:cNvGraphicFramePr>
          <p:nvPr/>
        </p:nvGraphicFramePr>
        <p:xfrm>
          <a:off x="6804025" y="1196975"/>
          <a:ext cx="16573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Equation" r:id="rId3" imgW="710891" imgH="444307" progId="Equation.DSMT4">
                  <p:embed/>
                </p:oleObj>
              </mc:Choice>
              <mc:Fallback>
                <p:oleObj name="Equation" r:id="rId3" imgW="710891" imgH="444307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196975"/>
                        <a:ext cx="1657350" cy="1036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Text Box 34"/>
          <p:cNvSpPr txBox="1">
            <a:spLocks noChangeArrowheads="1"/>
          </p:cNvSpPr>
          <p:nvPr/>
        </p:nvSpPr>
        <p:spPr bwMode="auto">
          <a:xfrm>
            <a:off x="4067175" y="1484313"/>
            <a:ext cx="2667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Снеллиуса</a:t>
            </a:r>
          </a:p>
        </p:txBody>
      </p:sp>
      <p:graphicFrame>
        <p:nvGraphicFramePr>
          <p:cNvPr id="4099" name="Object 35"/>
          <p:cNvGraphicFramePr>
            <a:graphicFrameLocks noChangeAspect="1"/>
          </p:cNvGraphicFramePr>
          <p:nvPr/>
        </p:nvGraphicFramePr>
        <p:xfrm>
          <a:off x="1547813" y="4221163"/>
          <a:ext cx="61214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Equation" r:id="rId5" imgW="1079032" imgH="203112" progId="Equation.DSMT4">
                  <p:embed/>
                </p:oleObj>
              </mc:Choice>
              <mc:Fallback>
                <p:oleObj name="Equation" r:id="rId5" imgW="1079032" imgH="203112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221163"/>
                        <a:ext cx="6121400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4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Законы преломления</a:t>
            </a:r>
          </a:p>
        </p:txBody>
      </p:sp>
      <p:sp>
        <p:nvSpPr>
          <p:cNvPr id="4115" name="Line 38"/>
          <p:cNvSpPr>
            <a:spLocks noChangeShapeType="1"/>
          </p:cNvSpPr>
          <p:nvPr/>
        </p:nvSpPr>
        <p:spPr bwMode="auto">
          <a:xfrm flipV="1">
            <a:off x="2484438" y="155575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16" name="Text Box 39"/>
          <p:cNvSpPr txBox="1">
            <a:spLocks noChangeArrowheads="1"/>
          </p:cNvSpPr>
          <p:nvPr/>
        </p:nvSpPr>
        <p:spPr bwMode="auto">
          <a:xfrm>
            <a:off x="0" y="547370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означает, что вакуум для рентгеновского излучения является более плотной средой чем </a:t>
            </a:r>
            <a:r>
              <a:rPr lang="ru-RU" altLang="ru-RU" sz="28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материал</a:t>
            </a: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17" name="Text Box 41"/>
          <p:cNvSpPr txBox="1">
            <a:spLocks noChangeArrowheads="1"/>
          </p:cNvSpPr>
          <p:nvPr/>
        </p:nvSpPr>
        <p:spPr bwMode="auto">
          <a:xfrm>
            <a:off x="5724525" y="2708275"/>
            <a:ext cx="3184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рентгеновских лучей</a:t>
            </a:r>
          </a:p>
        </p:txBody>
      </p:sp>
      <p:sp>
        <p:nvSpPr>
          <p:cNvPr id="4118" name="Text Box 42"/>
          <p:cNvSpPr txBox="1">
            <a:spLocks noChangeArrowheads="1"/>
          </p:cNvSpPr>
          <p:nvPr/>
        </p:nvSpPr>
        <p:spPr bwMode="auto">
          <a:xfrm>
            <a:off x="5795963" y="3429000"/>
            <a:ext cx="2559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видимого света</a:t>
            </a:r>
          </a:p>
        </p:txBody>
      </p:sp>
      <p:sp>
        <p:nvSpPr>
          <p:cNvPr id="4119" name="Line 43"/>
          <p:cNvSpPr>
            <a:spLocks noChangeShapeType="1"/>
          </p:cNvSpPr>
          <p:nvPr/>
        </p:nvSpPr>
        <p:spPr bwMode="auto">
          <a:xfrm flipH="1" flipV="1">
            <a:off x="3563938" y="3573463"/>
            <a:ext cx="2087562" cy="142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20" name="Line 44"/>
          <p:cNvSpPr>
            <a:spLocks noChangeShapeType="1"/>
          </p:cNvSpPr>
          <p:nvPr/>
        </p:nvSpPr>
        <p:spPr bwMode="auto">
          <a:xfrm flipH="1">
            <a:off x="4284663" y="2924175"/>
            <a:ext cx="1366837" cy="1444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6" grpId="0"/>
      <p:bldP spid="4107" grpId="0"/>
      <p:bldP spid="4107" grpId="1"/>
      <p:bldP spid="4112" grpId="0"/>
      <p:bldP spid="4113" grpId="0" animBg="1"/>
      <p:bldP spid="4114" grpId="0" animBg="1"/>
      <p:bldP spid="4116" grpId="0" animBg="1"/>
      <p:bldP spid="4117" grpId="0" animBg="1"/>
      <p:bldP spid="41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Лазер на свободных электронах\Installation of equi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8"/>
            <a:ext cx="914400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8696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IMG_46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3975"/>
            <a:ext cx="903605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2216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IMG_4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4475"/>
            <a:ext cx="8820150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4769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01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31892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DSC01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4813"/>
            <a:ext cx="439261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4284663" y="706438"/>
            <a:ext cx="720725" cy="1800225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49157" name="Line 7"/>
          <p:cNvSpPr>
            <a:spLocks noChangeShapeType="1"/>
          </p:cNvSpPr>
          <p:nvPr/>
        </p:nvSpPr>
        <p:spPr bwMode="auto">
          <a:xfrm flipH="1">
            <a:off x="4356100" y="692150"/>
            <a:ext cx="360363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539750" y="404813"/>
            <a:ext cx="3168650" cy="431958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5219700" y="4076700"/>
            <a:ext cx="863600" cy="136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49160" name="Picture 10" descr="DSC017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24225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4716463" y="4508500"/>
            <a:ext cx="1871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50000"/>
              </a:spcBef>
              <a:buFontTx/>
              <a:buNone/>
            </a:pPr>
            <a:r>
              <a:rPr kumimoji="1" lang="en-US" altLang="ko-KR" sz="1800" b="1">
                <a:solidFill>
                  <a:srgbClr val="CC0099"/>
                </a:solidFill>
                <a:ea typeface="Gulim" pitchFamily="34" charset="-127"/>
              </a:rPr>
              <a:t>Optical lens</a:t>
            </a:r>
          </a:p>
        </p:txBody>
      </p:sp>
      <p:sp>
        <p:nvSpPr>
          <p:cNvPr id="49162" name="Text Box 12"/>
          <p:cNvSpPr txBox="1">
            <a:spLocks noChangeArrowheads="1"/>
          </p:cNvSpPr>
          <p:nvPr/>
        </p:nvSpPr>
        <p:spPr bwMode="auto">
          <a:xfrm>
            <a:off x="1835150" y="1268413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50000"/>
              </a:spcBef>
              <a:buFontTx/>
              <a:buNone/>
            </a:pPr>
            <a:r>
              <a:rPr kumimoji="1" lang="en-US" altLang="ko-KR" sz="1800" b="1">
                <a:solidFill>
                  <a:srgbClr val="CC0099"/>
                </a:solidFill>
                <a:ea typeface="Gulim" pitchFamily="34" charset="-127"/>
              </a:rPr>
              <a:t>CCD camera</a:t>
            </a:r>
          </a:p>
        </p:txBody>
      </p:sp>
      <p:sp>
        <p:nvSpPr>
          <p:cNvPr id="99341" name="AutoShape 13"/>
          <p:cNvSpPr>
            <a:spLocks noChangeArrowheads="1"/>
          </p:cNvSpPr>
          <p:nvPr/>
        </p:nvSpPr>
        <p:spPr bwMode="auto">
          <a:xfrm>
            <a:off x="3852863" y="1125538"/>
            <a:ext cx="287337" cy="1008062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9164" name="Rectangle 14"/>
          <p:cNvSpPr>
            <a:spLocks noChangeArrowheads="1"/>
          </p:cNvSpPr>
          <p:nvPr/>
        </p:nvSpPr>
        <p:spPr bwMode="auto">
          <a:xfrm>
            <a:off x="1763713" y="2636838"/>
            <a:ext cx="504825" cy="10795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 rot="1402500">
            <a:off x="3851275" y="3933825"/>
            <a:ext cx="431800" cy="792163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9166" name="Rectangle 16"/>
          <p:cNvSpPr>
            <a:spLocks noChangeArrowheads="1"/>
          </p:cNvSpPr>
          <p:nvPr/>
        </p:nvSpPr>
        <p:spPr bwMode="auto">
          <a:xfrm>
            <a:off x="4500563" y="3429000"/>
            <a:ext cx="2447925" cy="324008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49167" name="Oval 17"/>
          <p:cNvSpPr>
            <a:spLocks noChangeArrowheads="1"/>
          </p:cNvSpPr>
          <p:nvPr/>
        </p:nvSpPr>
        <p:spPr bwMode="auto">
          <a:xfrm>
            <a:off x="5940425" y="5446713"/>
            <a:ext cx="576263" cy="358775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49168" name="Text Box 18"/>
          <p:cNvSpPr txBox="1">
            <a:spLocks noChangeArrowheads="1"/>
          </p:cNvSpPr>
          <p:nvPr/>
        </p:nvSpPr>
        <p:spPr bwMode="auto">
          <a:xfrm>
            <a:off x="5508625" y="5734050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50000"/>
              </a:spcBef>
              <a:buFontTx/>
              <a:buNone/>
            </a:pPr>
            <a:r>
              <a:rPr kumimoji="1" lang="en-US" altLang="ko-KR" sz="1800" b="1">
                <a:solidFill>
                  <a:srgbClr val="CC0099"/>
                </a:solidFill>
                <a:ea typeface="Gulim" pitchFamily="34" charset="-127"/>
              </a:rPr>
              <a:t>Mirror &amp; Scintillator</a:t>
            </a:r>
          </a:p>
        </p:txBody>
      </p:sp>
    </p:spTree>
    <p:extLst>
      <p:ext uri="{BB962C8B-B14F-4D97-AF65-F5344CB8AC3E}">
        <p14:creationId xmlns:p14="http://schemas.microsoft.com/office/powerpoint/2010/main" val="42945651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79388" y="3860800"/>
            <a:ext cx="8820150" cy="26638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323850" y="4221163"/>
          <a:ext cx="18716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8" name="Equation" r:id="rId4" imgW="901309" imgH="253890" progId="Equation.DSMT4">
                  <p:embed/>
                </p:oleObj>
              </mc:Choice>
              <mc:Fallback>
                <p:oleObj name="Equation" r:id="rId4" imgW="901309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221163"/>
                        <a:ext cx="18716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2916238" y="4005263"/>
          <a:ext cx="2376487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9" name="Equation" r:id="rId6" imgW="1193800" imgH="508000" progId="Equation.DSMT4">
                  <p:embed/>
                </p:oleObj>
              </mc:Choice>
              <mc:Fallback>
                <p:oleObj name="Equation" r:id="rId6" imgW="11938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005263"/>
                        <a:ext cx="2376487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5795963" y="4005263"/>
          <a:ext cx="295116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0" name="Equation" r:id="rId8" imgW="1739900" imgH="584200" progId="Equation.DSMT4">
                  <p:embed/>
                </p:oleObj>
              </mc:Choice>
              <mc:Fallback>
                <p:oleObj name="Equation" r:id="rId8" imgW="17399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005263"/>
                        <a:ext cx="295116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2578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</a:rPr>
              <a:t>АМПЛИТУДНЫЙ КОНТРАСТ</a:t>
            </a:r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2339975" y="5229225"/>
          <a:ext cx="4373563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1" name="Equation" r:id="rId11" imgW="2032000" imgH="558800" progId="Equation.DSMT4">
                  <p:embed/>
                </p:oleObj>
              </mc:Choice>
              <mc:Fallback>
                <p:oleObj name="Equation" r:id="rId11" imgW="2032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229225"/>
                        <a:ext cx="4373563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6" grpId="0" animBg="1"/>
      <p:bldP spid="12698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611188" y="4365625"/>
            <a:ext cx="7848600" cy="2303463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</a:rPr>
              <a:t>ФАЗОВЫЙ КОНТРАСТ</a:t>
            </a:r>
            <a:r>
              <a:rPr lang="ru-RU" altLang="ru-RU" sz="36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45" name="Picture 5" descr="4-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08050"/>
            <a:ext cx="58578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435600" y="6165850"/>
            <a:ext cx="2751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Тонкий фазовый объект</a:t>
            </a:r>
          </a:p>
        </p:txBody>
      </p:sp>
      <p:graphicFrame>
        <p:nvGraphicFramePr>
          <p:cNvPr id="10254" name="Object 14"/>
          <p:cNvGraphicFramePr>
            <a:graphicFrameLocks noChangeAspect="1"/>
          </p:cNvGraphicFramePr>
          <p:nvPr/>
        </p:nvGraphicFramePr>
        <p:xfrm>
          <a:off x="5651500" y="5661025"/>
          <a:ext cx="208915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5" name="Equation" r:id="rId5" imgW="837836" imgH="215806" progId="Equation.3">
                  <p:embed/>
                </p:oleObj>
              </mc:Choice>
              <mc:Fallback>
                <p:oleObj name="Equation" r:id="rId5" imgW="8378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661025"/>
                        <a:ext cx="208915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2" name="Object 16"/>
          <p:cNvGraphicFramePr>
            <a:graphicFrameLocks noChangeAspect="1"/>
          </p:cNvGraphicFramePr>
          <p:nvPr/>
        </p:nvGraphicFramePr>
        <p:xfrm>
          <a:off x="5292725" y="4508500"/>
          <a:ext cx="27368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6" name="Equation" r:id="rId7" imgW="1079032" imgH="583947" progId="Equation.DSMT4">
                  <p:embed/>
                </p:oleObj>
              </mc:Choice>
              <mc:Fallback>
                <p:oleObj name="Equation" r:id="rId7" imgW="1079032" imgH="58394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08500"/>
                        <a:ext cx="27368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3" name="Object 9"/>
          <p:cNvGraphicFramePr>
            <a:graphicFrameLocks noChangeAspect="1"/>
          </p:cNvGraphicFramePr>
          <p:nvPr/>
        </p:nvGraphicFramePr>
        <p:xfrm>
          <a:off x="827088" y="4508500"/>
          <a:ext cx="3744912" cy="204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7" name="Equation" r:id="rId9" imgW="1397000" imgH="762000" progId="Equation.DSMT4">
                  <p:embed/>
                </p:oleObj>
              </mc:Choice>
              <mc:Fallback>
                <p:oleObj name="Equation" r:id="rId9" imgW="1397000" imgH="762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508500"/>
                        <a:ext cx="3744912" cy="204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0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5" grpId="0" animBg="1"/>
      <p:bldP spid="129027" grpId="0" animBg="1"/>
      <p:bldP spid="1025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0" name="Rectangle 36"/>
          <p:cNvSpPr>
            <a:spLocks noChangeArrowheads="1"/>
          </p:cNvSpPr>
          <p:nvPr/>
        </p:nvSpPr>
        <p:spPr bwMode="auto">
          <a:xfrm>
            <a:off x="2627313" y="4941888"/>
            <a:ext cx="3313112" cy="360362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99" name="Rectangle 35"/>
          <p:cNvSpPr>
            <a:spLocks noChangeArrowheads="1"/>
          </p:cNvSpPr>
          <p:nvPr/>
        </p:nvSpPr>
        <p:spPr bwMode="auto">
          <a:xfrm>
            <a:off x="2266950" y="5518150"/>
            <a:ext cx="4105275" cy="1223963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98" name="Rectangle 34"/>
          <p:cNvSpPr>
            <a:spLocks noChangeArrowheads="1"/>
          </p:cNvSpPr>
          <p:nvPr/>
        </p:nvSpPr>
        <p:spPr bwMode="auto">
          <a:xfrm>
            <a:off x="900113" y="1773238"/>
            <a:ext cx="7488237" cy="1728787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3" name="Rectangle 9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4" name="Rectangle 13"/>
          <p:cNvSpPr>
            <a:spLocks noChangeArrowheads="1"/>
          </p:cNvSpPr>
          <p:nvPr/>
        </p:nvSpPr>
        <p:spPr bwMode="auto">
          <a:xfrm>
            <a:off x="0" y="3543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5" name="Rectangle 17"/>
          <p:cNvSpPr>
            <a:spLocks noChangeArrowheads="1"/>
          </p:cNvSpPr>
          <p:nvPr/>
        </p:nvSpPr>
        <p:spPr bwMode="auto">
          <a:xfrm>
            <a:off x="0" y="3367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0" name="Object 16"/>
          <p:cNvGraphicFramePr>
            <a:graphicFrameLocks noChangeAspect="1"/>
          </p:cNvGraphicFramePr>
          <p:nvPr/>
        </p:nvGraphicFramePr>
        <p:xfrm>
          <a:off x="2627313" y="4941888"/>
          <a:ext cx="1008062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2" name="Equation" r:id="rId4" imgW="380670" imgH="126890" progId="Equation.DSMT4">
                  <p:embed/>
                </p:oleObj>
              </mc:Choice>
              <mc:Fallback>
                <p:oleObj name="Equation" r:id="rId4" imgW="380670" imgH="126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941888"/>
                        <a:ext cx="1008062" cy="32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7" name="Rectangle 18"/>
          <p:cNvSpPr>
            <a:spLocks noChangeArrowheads="1"/>
          </p:cNvSpPr>
          <p:nvPr/>
        </p:nvSpPr>
        <p:spPr bwMode="auto">
          <a:xfrm>
            <a:off x="0" y="3490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28" name="Rectangle 20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3" name="Object 19"/>
          <p:cNvGraphicFramePr>
            <a:graphicFrameLocks noChangeAspect="1"/>
          </p:cNvGraphicFramePr>
          <p:nvPr/>
        </p:nvGraphicFramePr>
        <p:xfrm>
          <a:off x="5075238" y="4941888"/>
          <a:ext cx="8636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3" name="Equation" r:id="rId6" imgW="368300" imgH="139700" progId="Equation.DSMT4">
                  <p:embed/>
                </p:oleObj>
              </mc:Choice>
              <mc:Fallback>
                <p:oleObj name="Equation" r:id="rId6" imgW="3683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238" y="4941888"/>
                        <a:ext cx="863600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0" name="Rectangle 21"/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31" name="Rectangle 23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32" name="Rectangle 24"/>
          <p:cNvSpPr>
            <a:spLocks noChangeArrowheads="1"/>
          </p:cNvSpPr>
          <p:nvPr/>
        </p:nvSpPr>
        <p:spPr bwMode="auto">
          <a:xfrm>
            <a:off x="0" y="3576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6033" name="Rectangle 2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92" name="AutoShape 28"/>
          <p:cNvSpPr>
            <a:spLocks noChangeArrowheads="1"/>
          </p:cNvSpPr>
          <p:nvPr/>
        </p:nvSpPr>
        <p:spPr bwMode="auto">
          <a:xfrm>
            <a:off x="4067175" y="5086350"/>
            <a:ext cx="792163" cy="71438"/>
          </a:xfrm>
          <a:prstGeom prst="rightArrow">
            <a:avLst>
              <a:gd name="adj1" fmla="val 50000"/>
              <a:gd name="adj2" fmla="val 277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1295" name="Picture 31" descr="Рисунок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72009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2" descr="Рисунок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589588"/>
            <a:ext cx="3886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23813"/>
            <a:ext cx="9144000" cy="15700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Впервые идея детектирования фазового контраста была предложена в 1934 году Ф.Цернике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(ЦЕРНИКЕ Фриц 16 июля 1888 г. – 10 марта 1966 г.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по физике, 1953 г.</a:t>
            </a:r>
            <a:r>
              <a:rPr lang="ru-RU" altLang="ru-RU" sz="18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1349375" y="3644900"/>
            <a:ext cx="6376988" cy="1190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Если изменить фазу второго слагаемого на</a:t>
            </a:r>
            <a:r>
              <a:rPr lang="en-US" altLang="ru-RU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/2</a:t>
            </a: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или сдвинуть вторую волну на четверть длины волны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ru-RU" altLang="ru-RU" sz="1800" i="1">
                <a:solidFill>
                  <a:srgbClr val="FF0000"/>
                </a:solidFill>
                <a:latin typeface="Arial" panose="020B0604020202020204" pitchFamily="34" charset="0"/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можно будет произвести простое суммирование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последних двух слагаемых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32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0" grpId="0" animBg="1"/>
      <p:bldP spid="11299" grpId="0" animBg="1"/>
      <p:bldP spid="11298" grpId="0" animBg="1"/>
      <p:bldP spid="11292" grpId="0" animBg="1"/>
      <p:bldP spid="11268" grpId="0" animBg="1"/>
      <p:bldP spid="1127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468313" y="692150"/>
            <a:ext cx="8207375" cy="58324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353377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5200650" y="2655888"/>
            <a:ext cx="34750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Фазовый сдвиг волн, возникающий при рассеянии на фазовом объекте.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519113" y="5826125"/>
            <a:ext cx="80137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Этот способ фазового детектирования микроскопического изображения был разработан Ф.Цернике в 1935 году. Для его реализации необходимо разностную волну сдвинуть по фазе на четверть длины волны </a:t>
            </a:r>
          </a:p>
        </p:txBody>
      </p:sp>
    </p:spTree>
    <p:extLst>
      <p:ext uri="{BB962C8B-B14F-4D97-AF65-F5344CB8AC3E}">
        <p14:creationId xmlns:p14="http://schemas.microsoft.com/office/powerpoint/2010/main" val="13753612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130CC-7471-423D-9CB7-687F0FBE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717"/>
            <a:ext cx="9144000" cy="3822565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A22666B-EEA5-4DED-ABE8-70CE1F59E59E}"/>
              </a:ext>
            </a:extLst>
          </p:cNvPr>
          <p:cNvCxnSpPr/>
          <p:nvPr/>
        </p:nvCxnSpPr>
        <p:spPr bwMode="auto">
          <a:xfrm flipH="1" flipV="1">
            <a:off x="755576" y="3212976"/>
            <a:ext cx="144016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80A4C63-BF54-46C5-A1A3-21BA5165F654}"/>
              </a:ext>
            </a:extLst>
          </p:cNvPr>
          <p:cNvCxnSpPr/>
          <p:nvPr/>
        </p:nvCxnSpPr>
        <p:spPr bwMode="auto">
          <a:xfrm flipH="1" flipV="1">
            <a:off x="1619672" y="2492896"/>
            <a:ext cx="144016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078C2AA-6394-417B-B585-650BDDE0B679}"/>
              </a:ext>
            </a:extLst>
          </p:cNvPr>
          <p:cNvCxnSpPr/>
          <p:nvPr/>
        </p:nvCxnSpPr>
        <p:spPr bwMode="auto">
          <a:xfrm flipH="1">
            <a:off x="2627784" y="4653136"/>
            <a:ext cx="14401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3D80F51-35D7-4F2A-B788-C888154C38CB}"/>
              </a:ext>
            </a:extLst>
          </p:cNvPr>
          <p:cNvCxnSpPr/>
          <p:nvPr/>
        </p:nvCxnSpPr>
        <p:spPr bwMode="auto">
          <a:xfrm flipH="1" flipV="1">
            <a:off x="3779912" y="2924944"/>
            <a:ext cx="14401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8FEFAEA-1233-41F2-A55F-8E930793F286}"/>
              </a:ext>
            </a:extLst>
          </p:cNvPr>
          <p:cNvCxnSpPr/>
          <p:nvPr/>
        </p:nvCxnSpPr>
        <p:spPr bwMode="auto">
          <a:xfrm flipH="1" flipV="1">
            <a:off x="4788024" y="2132856"/>
            <a:ext cx="144016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F34347C-AF1C-44E4-8C08-1BF7F1EDF570}"/>
              </a:ext>
            </a:extLst>
          </p:cNvPr>
          <p:cNvCxnSpPr/>
          <p:nvPr/>
        </p:nvCxnSpPr>
        <p:spPr bwMode="auto">
          <a:xfrm>
            <a:off x="6588224" y="4365104"/>
            <a:ext cx="14401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157ED64-8AA1-4D5E-847F-64F5C0B872C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56376" y="2348880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 Box 6">
            <a:extLst>
              <a:ext uri="{FF2B5EF4-FFF2-40B4-BE49-F238E27FC236}">
                <a16:creationId xmlns:a16="http://schemas.microsoft.com/office/drawing/2014/main" id="{F8B10D9C-DA22-40F2-98C9-F59E415A0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</a:rPr>
              <a:t>Фазовотемнопольный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микроскоп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</a:rPr>
              <a:t>Ф.Цернике</a:t>
            </a:r>
            <a:endParaRPr lang="ru-RU" altLang="ru-RU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5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N0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893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 descr="DSCN0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8877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07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545138" y="4313238"/>
          <a:ext cx="1930400" cy="215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6" name="Equation" r:id="rId3" imgW="889000" imgH="990600" progId="Equation.DSMT4">
                  <p:embed/>
                </p:oleObj>
              </mc:Choice>
              <mc:Fallback>
                <p:oleObj name="Equation" r:id="rId3" imgW="889000" imgH="990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4313238"/>
                        <a:ext cx="1930400" cy="2151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1441450" y="5824538"/>
          <a:ext cx="23749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7" name="Equation" r:id="rId5" imgW="1155700" imgH="393700" progId="Equation.DSMT4">
                  <p:embed/>
                </p:oleObj>
              </mc:Choice>
              <mc:Fallback>
                <p:oleObj name="Equation" r:id="rId5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5824538"/>
                        <a:ext cx="2374900" cy="809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09650" y="2800350"/>
            <a:ext cx="3240088" cy="1223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1009650" y="4024313"/>
            <a:ext cx="3240088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>
            <a:off x="1585913" y="28003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>
            <a:off x="2522538" y="2800350"/>
            <a:ext cx="1587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9" name="Line 10"/>
          <p:cNvSpPr>
            <a:spLocks noChangeShapeType="1"/>
          </p:cNvSpPr>
          <p:nvPr/>
        </p:nvSpPr>
        <p:spPr bwMode="auto">
          <a:xfrm>
            <a:off x="1514475" y="2800350"/>
            <a:ext cx="1008063" cy="1223963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0" name="Line 11"/>
          <p:cNvSpPr>
            <a:spLocks noChangeShapeType="1"/>
          </p:cNvSpPr>
          <p:nvPr/>
        </p:nvSpPr>
        <p:spPr bwMode="auto">
          <a:xfrm>
            <a:off x="2522538" y="4024313"/>
            <a:ext cx="503237" cy="129540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1" name="Line 12"/>
          <p:cNvSpPr>
            <a:spLocks noChangeShapeType="1"/>
          </p:cNvSpPr>
          <p:nvPr/>
        </p:nvSpPr>
        <p:spPr bwMode="auto">
          <a:xfrm>
            <a:off x="2522538" y="40243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2" name="Line 13"/>
          <p:cNvSpPr>
            <a:spLocks noChangeShapeType="1"/>
          </p:cNvSpPr>
          <p:nvPr/>
        </p:nvSpPr>
        <p:spPr bwMode="auto">
          <a:xfrm flipV="1">
            <a:off x="2522538" y="2800350"/>
            <a:ext cx="1008062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1152525" y="344805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accent2"/>
                </a:solidFill>
              </a:rPr>
              <a:t>n</a:t>
            </a:r>
            <a:r>
              <a:rPr lang="en-US" altLang="ru-RU" sz="2000" baseline="-25000">
                <a:solidFill>
                  <a:schemeClr val="accent2"/>
                </a:solidFill>
              </a:rPr>
              <a:t>1</a:t>
            </a:r>
            <a:endParaRPr lang="ru-RU" altLang="ru-RU" sz="2000" baseline="-25000">
              <a:solidFill>
                <a:schemeClr val="accent2"/>
              </a:solidFill>
            </a:endParaRPr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1152525" y="4600575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accent2"/>
                </a:solidFill>
              </a:rPr>
              <a:t>n</a:t>
            </a:r>
            <a:r>
              <a:rPr lang="en-US" altLang="ru-RU" sz="2000" baseline="-25000">
                <a:solidFill>
                  <a:schemeClr val="accent2"/>
                </a:solidFill>
              </a:rPr>
              <a:t>2</a:t>
            </a:r>
            <a:endParaRPr lang="ru-RU" altLang="ru-RU" sz="2000" baseline="-25000">
              <a:solidFill>
                <a:schemeClr val="accent2"/>
              </a:solidFill>
            </a:endParaRPr>
          </a:p>
        </p:txBody>
      </p:sp>
      <p:sp>
        <p:nvSpPr>
          <p:cNvPr id="5135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Отражение и преломление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электромагнитных волн на границе двух сред</a:t>
            </a:r>
            <a:r>
              <a:rPr lang="en-US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Формулы Френеля</a:t>
            </a:r>
          </a:p>
        </p:txBody>
      </p:sp>
      <p:sp>
        <p:nvSpPr>
          <p:cNvPr id="5136" name="Arc 24"/>
          <p:cNvSpPr>
            <a:spLocks/>
          </p:cNvSpPr>
          <p:nvPr/>
        </p:nvSpPr>
        <p:spPr bwMode="auto">
          <a:xfrm rot="-2212090">
            <a:off x="2235200" y="3235325"/>
            <a:ext cx="638175" cy="574675"/>
          </a:xfrm>
          <a:custGeom>
            <a:avLst/>
            <a:gdLst>
              <a:gd name="T0" fmla="*/ 0 w 21252"/>
              <a:gd name="T1" fmla="*/ 0 h 21600"/>
              <a:gd name="T2" fmla="*/ 2147483647 w 21252"/>
              <a:gd name="T3" fmla="*/ 2147483647 h 21600"/>
              <a:gd name="T4" fmla="*/ 0 w 21252"/>
              <a:gd name="T5" fmla="*/ 2147483647 h 21600"/>
              <a:gd name="T6" fmla="*/ 0 60000 65536"/>
              <a:gd name="T7" fmla="*/ 0 60000 65536"/>
              <a:gd name="T8" fmla="*/ 0 60000 65536"/>
              <a:gd name="T9" fmla="*/ 0 w 21252"/>
              <a:gd name="T10" fmla="*/ 0 h 21600"/>
              <a:gd name="T11" fmla="*/ 21252 w 212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52" h="21600" fill="none" extrusionOk="0">
                <a:moveTo>
                  <a:pt x="-1" y="0"/>
                </a:moveTo>
                <a:cubicBezTo>
                  <a:pt x="10439" y="0"/>
                  <a:pt x="19384" y="7465"/>
                  <a:pt x="21251" y="17737"/>
                </a:cubicBezTo>
              </a:path>
              <a:path w="21252" h="21600" stroke="0" extrusionOk="0">
                <a:moveTo>
                  <a:pt x="-1" y="0"/>
                </a:moveTo>
                <a:cubicBezTo>
                  <a:pt x="10439" y="0"/>
                  <a:pt x="19384" y="7465"/>
                  <a:pt x="21251" y="1773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2089150" y="2944813"/>
            <a:ext cx="36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accent2"/>
                </a:solidFill>
                <a:latin typeface="Symbol" panose="05050102010706020507" pitchFamily="18" charset="2"/>
              </a:rPr>
              <a:t>q</a:t>
            </a:r>
            <a:r>
              <a:rPr lang="en-US" altLang="ru-RU" sz="2000" baseline="-25000">
                <a:solidFill>
                  <a:schemeClr val="accent2"/>
                </a:solidFill>
              </a:rPr>
              <a:t>i</a:t>
            </a:r>
            <a:endParaRPr lang="ru-RU" altLang="ru-RU" sz="2000" baseline="-25000">
              <a:solidFill>
                <a:schemeClr val="accent2"/>
              </a:solidFill>
            </a:endParaRP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2665413" y="2944813"/>
            <a:ext cx="371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accent2"/>
                </a:solidFill>
                <a:latin typeface="Symbol" panose="05050102010706020507" pitchFamily="18" charset="2"/>
              </a:rPr>
              <a:t>q</a:t>
            </a:r>
            <a:r>
              <a:rPr lang="en-US" altLang="ru-RU" sz="2000" baseline="-25000">
                <a:solidFill>
                  <a:schemeClr val="accent2"/>
                </a:solidFill>
              </a:rPr>
              <a:t>r</a:t>
            </a:r>
            <a:endParaRPr lang="ru-RU" altLang="ru-RU" sz="2000" baseline="-25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5139" name="Text Box 27"/>
          <p:cNvSpPr txBox="1">
            <a:spLocks noChangeArrowheads="1"/>
          </p:cNvSpPr>
          <p:nvPr/>
        </p:nvSpPr>
        <p:spPr bwMode="auto">
          <a:xfrm>
            <a:off x="2520950" y="4745038"/>
            <a:ext cx="361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accent2"/>
                </a:solidFill>
                <a:latin typeface="Symbol" panose="05050102010706020507" pitchFamily="18" charset="2"/>
              </a:rPr>
              <a:t>q</a:t>
            </a:r>
            <a:r>
              <a:rPr lang="en-US" altLang="ru-RU" sz="2000" baseline="-25000">
                <a:solidFill>
                  <a:schemeClr val="accent2"/>
                </a:solidFill>
              </a:rPr>
              <a:t>t</a:t>
            </a:r>
            <a:endParaRPr lang="ru-RU" altLang="ru-RU" sz="2000" baseline="-25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5140" name="Arc 28"/>
          <p:cNvSpPr>
            <a:spLocks/>
          </p:cNvSpPr>
          <p:nvPr/>
        </p:nvSpPr>
        <p:spPr bwMode="auto">
          <a:xfrm rot="6676302">
            <a:off x="2513807" y="4539456"/>
            <a:ext cx="287338" cy="263525"/>
          </a:xfrm>
          <a:custGeom>
            <a:avLst/>
            <a:gdLst>
              <a:gd name="T0" fmla="*/ 2147483647 w 21546"/>
              <a:gd name="T1" fmla="*/ 0 h 19683"/>
              <a:gd name="T2" fmla="*/ 2147483647 w 21546"/>
              <a:gd name="T3" fmla="*/ 2147483647 h 19683"/>
              <a:gd name="T4" fmla="*/ 0 w 21546"/>
              <a:gd name="T5" fmla="*/ 2147483647 h 19683"/>
              <a:gd name="T6" fmla="*/ 0 60000 65536"/>
              <a:gd name="T7" fmla="*/ 0 60000 65536"/>
              <a:gd name="T8" fmla="*/ 0 60000 65536"/>
              <a:gd name="T9" fmla="*/ 0 w 21546"/>
              <a:gd name="T10" fmla="*/ 0 h 19683"/>
              <a:gd name="T11" fmla="*/ 21546 w 21546"/>
              <a:gd name="T12" fmla="*/ 19683 h 196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46" h="19683" fill="none" extrusionOk="0">
                <a:moveTo>
                  <a:pt x="8896" y="-1"/>
                </a:moveTo>
                <a:cubicBezTo>
                  <a:pt x="16128" y="3268"/>
                  <a:pt x="20985" y="10240"/>
                  <a:pt x="21546" y="18156"/>
                </a:cubicBezTo>
              </a:path>
              <a:path w="21546" h="19683" stroke="0" extrusionOk="0">
                <a:moveTo>
                  <a:pt x="8896" y="-1"/>
                </a:moveTo>
                <a:cubicBezTo>
                  <a:pt x="16128" y="3268"/>
                  <a:pt x="20985" y="10240"/>
                  <a:pt x="21546" y="18156"/>
                </a:cubicBezTo>
                <a:lnTo>
                  <a:pt x="0" y="19683"/>
                </a:lnTo>
                <a:lnTo>
                  <a:pt x="8896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4" name="Object 29"/>
          <p:cNvGraphicFramePr>
            <a:graphicFrameLocks noChangeAspect="1"/>
          </p:cNvGraphicFramePr>
          <p:nvPr/>
        </p:nvGraphicFramePr>
        <p:xfrm>
          <a:off x="5545138" y="2657475"/>
          <a:ext cx="180022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8" name="Equation" r:id="rId7" imgW="698197" imgH="431613" progId="Equation.DSMT4">
                  <p:embed/>
                </p:oleObj>
              </mc:Choice>
              <mc:Fallback>
                <p:oleObj name="Equation" r:id="rId7" imgW="698197" imgH="431613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2657475"/>
                        <a:ext cx="1800225" cy="1112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33" grpId="0"/>
      <p:bldP spid="5134" grpId="0"/>
      <p:bldP spid="5135" grpId="0" animBg="1"/>
      <p:bldP spid="5137" grpId="0"/>
      <p:bldP spid="5138" grpId="0"/>
      <p:bldP spid="513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7428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2350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0007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441007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IMG_0009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436403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IMG_0008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350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0" y="188913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рентгеновских лучей и их спектр</a:t>
            </a:r>
            <a:r>
              <a:rPr lang="en-US" altLang="ru-RU" sz="2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4" name="Picture 8" descr="Файл:Roentgen-Roehre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176713" cy="2462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Безымянный 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189038"/>
            <a:ext cx="5066863" cy="454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17"/>
          <p:cNvSpPr txBox="1">
            <a:spLocks noChangeArrowheads="1"/>
          </p:cNvSpPr>
          <p:nvPr/>
        </p:nvSpPr>
        <p:spPr bwMode="auto">
          <a:xfrm>
            <a:off x="0" y="4763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КПД рентгеновской трубки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97996" y="1780332"/>
            <a:ext cx="3960812" cy="1152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753283"/>
              </p:ext>
            </p:extLst>
          </p:nvPr>
        </p:nvGraphicFramePr>
        <p:xfrm>
          <a:off x="5297488" y="1772816"/>
          <a:ext cx="38417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4" imgW="1625600" imgH="457200" progId="Equation.DSMT4">
                  <p:embed/>
                </p:oleObj>
              </mc:Choice>
              <mc:Fallback>
                <p:oleObj name="Equation" r:id="rId4" imgW="16256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488" y="1772816"/>
                        <a:ext cx="384175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5226050" y="3206988"/>
            <a:ext cx="3960811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W (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вольфрам)</a:t>
            </a: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анод</a:t>
            </a: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V=100kV, 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e=0,8%</a:t>
            </a:r>
            <a:endParaRPr lang="ru-RU" altLang="ru-RU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5214218" y="4298599"/>
            <a:ext cx="397264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Cu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 (медь)</a:t>
            </a: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анод</a:t>
            </a: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V=30kV, e=0,2%</a:t>
            </a:r>
            <a:endParaRPr lang="ru-RU" altLang="ru-RU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1804988" y="6165304"/>
            <a:ext cx="52451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Arial" panose="020B0604020202020204" pitchFamily="34" charset="0"/>
              </a:rPr>
              <a:t>V=100kV, i=10mA, W=1kW</a:t>
            </a:r>
            <a:endParaRPr lang="ru-RU" altLang="ru-R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7" grpId="0" animBg="1"/>
      <p:bldP spid="1028" grpId="0" animBg="1"/>
      <p:bldP spid="1029" grpId="0" animBg="1"/>
      <p:bldP spid="983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0011-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7625"/>
            <a:ext cx="4392612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Рисунок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093913"/>
            <a:ext cx="2809875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Рисунок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84538"/>
            <a:ext cx="230505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5608638" y="5018088"/>
            <a:ext cx="220821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Закон Мозли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B </a:t>
            </a: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и</a:t>
            </a:r>
            <a:r>
              <a:rPr lang="en-US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 C - </a:t>
            </a:r>
            <a:r>
              <a:rPr lang="ru-RU" altLang="ru-RU" sz="2000" b="1">
                <a:solidFill>
                  <a:srgbClr val="3333FF"/>
                </a:solidFill>
                <a:latin typeface="Arial" panose="020B0604020202020204" pitchFamily="34" charset="0"/>
              </a:rPr>
              <a:t>константы</a:t>
            </a:r>
          </a:p>
        </p:txBody>
      </p:sp>
      <p:sp>
        <p:nvSpPr>
          <p:cNvPr id="1639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Диаграмма энергетических уровней атома, иллюстрирующая возбуждение К; </a:t>
            </a:r>
            <a:r>
              <a:rPr lang="en-US" altLang="ru-RU" sz="2400" b="1">
                <a:solidFill>
                  <a:srgbClr val="3333FF"/>
                </a:solidFill>
              </a:rPr>
              <a:t>L</a:t>
            </a:r>
            <a:r>
              <a:rPr lang="ru-RU" altLang="ru-RU" sz="2400" b="1">
                <a:solidFill>
                  <a:srgbClr val="3333FF"/>
                </a:solidFill>
              </a:rPr>
              <a:t>, М- и </a:t>
            </a:r>
            <a:r>
              <a:rPr lang="en-US" altLang="ru-RU" sz="2400" b="1">
                <a:solidFill>
                  <a:srgbClr val="3333FF"/>
                </a:solidFill>
              </a:rPr>
              <a:t>N</a:t>
            </a:r>
            <a:r>
              <a:rPr lang="ru-RU" altLang="ru-RU" sz="2400" b="1">
                <a:solidFill>
                  <a:srgbClr val="3333FF"/>
                </a:solidFill>
              </a:rPr>
              <a:t>-оболочек и образование линий К</a:t>
            </a:r>
            <a:r>
              <a:rPr lang="en-US" altLang="ru-RU" sz="24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ru-RU" altLang="ru-RU" sz="2400" b="1">
                <a:solidFill>
                  <a:srgbClr val="3333FF"/>
                </a:solidFill>
              </a:rPr>
              <a:t>, К</a:t>
            </a:r>
            <a:r>
              <a:rPr lang="en-US" altLang="ru-RU" sz="24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r>
              <a:rPr lang="ru-RU" altLang="ru-RU" sz="2400" b="1">
                <a:solidFill>
                  <a:srgbClr val="3333FF"/>
                </a:solidFill>
              </a:rPr>
              <a:t> </a:t>
            </a:r>
            <a:r>
              <a:rPr lang="en-US" altLang="ru-RU" sz="2400" b="1">
                <a:solidFill>
                  <a:srgbClr val="3333FF"/>
                </a:solidFill>
              </a:rPr>
              <a:t>,L</a:t>
            </a:r>
            <a:r>
              <a:rPr lang="en-US" altLang="ru-RU" sz="24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2400" b="1">
                <a:solidFill>
                  <a:srgbClr val="3333FF"/>
                </a:solidFill>
                <a:latin typeface="Symbol" panose="05050102010706020507" pitchFamily="18" charset="2"/>
              </a:rPr>
              <a:t>,</a:t>
            </a:r>
            <a:r>
              <a:rPr lang="ru-RU" altLang="ru-RU" sz="2400" b="1">
                <a:solidFill>
                  <a:srgbClr val="3333FF"/>
                </a:solidFill>
              </a:rPr>
              <a:t> М</a:t>
            </a:r>
            <a:r>
              <a:rPr lang="en-US" altLang="ru-RU" sz="24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2400" b="1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рентгеновского излучения (показано стрелками).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>
            <a:extLst>
              <a:ext uri="{FF2B5EF4-FFF2-40B4-BE49-F238E27FC236}">
                <a16:creationId xmlns:a16="http://schemas.microsoft.com/office/drawing/2014/main" id="{210B0E91-CD10-403E-B7EF-9CE00C5A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2044"/>
            <a:ext cx="9144000" cy="29854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 </a:t>
            </a:r>
            <a:r>
              <a:rPr lang="ru-RU" altLang="ru-RU" sz="4400" b="1" dirty="0"/>
              <a:t>непрерывный спектр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B050"/>
                </a:solidFill>
              </a:rPr>
              <a:t>(тормозное излучение)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линейчатый спектр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(</a:t>
            </a:r>
            <a:r>
              <a:rPr lang="ru-RU" altLang="ru-RU" sz="2800" b="1" dirty="0">
                <a:solidFill>
                  <a:srgbClr val="C00000"/>
                </a:solidFill>
              </a:rPr>
              <a:t>характеристическое излучение </a:t>
            </a:r>
            <a:r>
              <a:rPr lang="ru-RU" altLang="ru-RU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9DA7FB-45F3-46B7-99CE-D067FC601601}"/>
              </a:ext>
            </a:extLst>
          </p:cNvPr>
          <p:cNvSpPr/>
          <p:nvPr/>
        </p:nvSpPr>
        <p:spPr>
          <a:xfrm>
            <a:off x="1" y="597630"/>
            <a:ext cx="914399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Спектр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рентгеновского излучения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имеет две составляющие</a:t>
            </a:r>
          </a:p>
        </p:txBody>
      </p:sp>
    </p:spTree>
    <p:extLst>
      <p:ext uri="{BB962C8B-B14F-4D97-AF65-F5344CB8AC3E}">
        <p14:creationId xmlns:p14="http://schemas.microsoft.com/office/powerpoint/2010/main" val="297969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D9483-4A33-48CF-9039-1A515E166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Непрерывный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спектр рентгеновского излучения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(белый, тормозной).</a:t>
            </a: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id="{CF381B95-7076-4917-A42D-639435D0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6871" name="Rectangle 9">
            <a:extLst>
              <a:ext uri="{FF2B5EF4-FFF2-40B4-BE49-F238E27FC236}">
                <a16:creationId xmlns:a16="http://schemas.microsoft.com/office/drawing/2014/main" id="{CC5584A3-551D-44F1-ACF5-E57FE9700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DD8780-00DA-44A9-871C-39F83027C8E8}"/>
              </a:ext>
            </a:extLst>
          </p:cNvPr>
          <p:cNvSpPr/>
          <p:nvPr/>
        </p:nvSpPr>
        <p:spPr>
          <a:xfrm>
            <a:off x="0" y="5768173"/>
            <a:ext cx="914400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Непрерывный спектр образуется при торможении электронов в веществе среды – электроны движутся с отрицательным ускорением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 законам электродинамики излучают энергию в виде электромагнитных волн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BF7F48-6547-40DA-9E08-E6989BA2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9" y="1713604"/>
            <a:ext cx="7978506" cy="39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Education\MSU 2018-2019\I - осенний семестр\белый спектр.tif">
            <a:extLst>
              <a:ext uri="{FF2B5EF4-FFF2-40B4-BE49-F238E27FC236}">
                <a16:creationId xmlns:a16="http://schemas.microsoft.com/office/drawing/2014/main" id="{966B9124-04F7-43D1-A54E-83B3821A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61" y="0"/>
            <a:ext cx="7514877" cy="40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FA11A78-6B0A-4E3E-B0D4-E006BA641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562117"/>
              </p:ext>
            </p:extLst>
          </p:nvPr>
        </p:nvGraphicFramePr>
        <p:xfrm>
          <a:off x="6516688" y="4252452"/>
          <a:ext cx="26273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2" name="Equation" r:id="rId4" imgW="1256755" imgH="393529" progId="Equation.DSMT4">
                  <p:embed/>
                </p:oleObj>
              </mc:Choice>
              <mc:Fallback>
                <p:oleObj name="Equation" r:id="rId4" imgW="125675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252452"/>
                        <a:ext cx="2627313" cy="835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A8B1A8-1C1C-43DB-9216-68ED1A3A3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7477"/>
            <a:ext cx="5111751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Яркость белого спектра в максимуме зависит от </a:t>
            </a:r>
            <a:r>
              <a:rPr lang="ru-RU" altLang="ru-RU" sz="1800" dirty="0">
                <a:solidFill>
                  <a:srgbClr val="C00000"/>
                </a:solidFill>
              </a:rPr>
              <a:t>материала анода</a:t>
            </a:r>
            <a:r>
              <a:rPr lang="ru-RU" altLang="ru-RU" sz="1800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величины электронного тока</a:t>
            </a:r>
            <a:r>
              <a:rPr lang="ru-RU" altLang="ru-RU" sz="1800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B050"/>
                </a:solidFill>
              </a:rPr>
              <a:t>приложенного напряжения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и определяется приближенным соотношением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6A3B5-D9AA-46A8-8191-B9F4A4E7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0240"/>
            <a:ext cx="5083176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Минимальная длина волны белого спектра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«граница </a:t>
            </a:r>
            <a:r>
              <a:rPr lang="ru-RU" altLang="ru-RU" sz="1800" b="1" dirty="0" err="1"/>
              <a:t>Дуана</a:t>
            </a:r>
            <a:r>
              <a:rPr lang="ru-RU" altLang="ru-RU" sz="1800" b="1" dirty="0"/>
              <a:t> – Ханта» </a:t>
            </a: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0C3BF9AD-2CA8-437B-9550-1756FF2B0138}"/>
              </a:ext>
            </a:extLst>
          </p:cNvPr>
          <p:cNvSpPr/>
          <p:nvPr/>
        </p:nvSpPr>
        <p:spPr>
          <a:xfrm>
            <a:off x="5383213" y="4509627"/>
            <a:ext cx="104298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Стрелка вправо 9">
            <a:extLst>
              <a:ext uri="{FF2B5EF4-FFF2-40B4-BE49-F238E27FC236}">
                <a16:creationId xmlns:a16="http://schemas.microsoft.com/office/drawing/2014/main" id="{56A27BE4-439D-4094-ADFF-1735311F2641}"/>
              </a:ext>
            </a:extLst>
          </p:cNvPr>
          <p:cNvSpPr/>
          <p:nvPr/>
        </p:nvSpPr>
        <p:spPr>
          <a:xfrm>
            <a:off x="5292726" y="5810732"/>
            <a:ext cx="1223962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5432463-5666-4708-9D50-377713D19120}"/>
              </a:ext>
            </a:extLst>
          </p:cNvPr>
          <p:cNvSpPr/>
          <p:nvPr/>
        </p:nvSpPr>
        <p:spPr>
          <a:xfrm>
            <a:off x="3526671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E3F615B-2CA0-4A16-84B8-8D52EF1D81E1}"/>
              </a:ext>
            </a:extLst>
          </p:cNvPr>
          <p:cNvSpPr/>
          <p:nvPr/>
        </p:nvSpPr>
        <p:spPr>
          <a:xfrm>
            <a:off x="2555875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B2F8AE6-E4EC-43BE-85CF-4FBCF35E0708}"/>
              </a:ext>
            </a:extLst>
          </p:cNvPr>
          <p:cNvSpPr/>
          <p:nvPr/>
        </p:nvSpPr>
        <p:spPr>
          <a:xfrm>
            <a:off x="2945741" y="3146932"/>
            <a:ext cx="130928" cy="1108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EFB4DCE-3497-4041-8F32-042C4A62E513}"/>
              </a:ext>
            </a:extLst>
          </p:cNvPr>
          <p:cNvCxnSpPr/>
          <p:nvPr/>
        </p:nvCxnSpPr>
        <p:spPr>
          <a:xfrm>
            <a:off x="1548143" y="4399984"/>
            <a:ext cx="15285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C2DEA8-4D7F-4407-82DA-64EED7219ACF}"/>
              </a:ext>
            </a:extLst>
          </p:cNvPr>
          <p:cNvCxnSpPr>
            <a:cxnSpLocks/>
          </p:cNvCxnSpPr>
          <p:nvPr/>
        </p:nvCxnSpPr>
        <p:spPr>
          <a:xfrm flipH="1" flipV="1">
            <a:off x="2621339" y="3276114"/>
            <a:ext cx="455330" cy="11238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1406D7B-78E6-4097-A30A-5D287600A0BF}"/>
              </a:ext>
            </a:extLst>
          </p:cNvPr>
          <p:cNvCxnSpPr>
            <a:cxnSpLocks/>
          </p:cNvCxnSpPr>
          <p:nvPr/>
        </p:nvCxnSpPr>
        <p:spPr>
          <a:xfrm flipH="1" flipV="1">
            <a:off x="3011205" y="3296804"/>
            <a:ext cx="65464" cy="11031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91AE96D-78D4-48BB-837A-24A28B8B4E6B}"/>
              </a:ext>
            </a:extLst>
          </p:cNvPr>
          <p:cNvCxnSpPr>
            <a:cxnSpLocks/>
          </p:cNvCxnSpPr>
          <p:nvPr/>
        </p:nvCxnSpPr>
        <p:spPr>
          <a:xfrm flipV="1">
            <a:off x="3083022" y="3296804"/>
            <a:ext cx="450002" cy="112154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6689" y="5641474"/>
            <a:ext cx="2627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23CF60F-05B7-4B4B-BD0E-4F419AAC2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708505"/>
              </p:ext>
            </p:extLst>
          </p:nvPr>
        </p:nvGraphicFramePr>
        <p:xfrm>
          <a:off x="6915945" y="5676507"/>
          <a:ext cx="18288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3" name="Equation" r:id="rId6" imgW="774364" imgH="241195" progId="Equation.DSMT4">
                  <p:embed/>
                </p:oleObj>
              </mc:Choice>
              <mc:Fallback>
                <p:oleObj name="Equation" r:id="rId6" imgW="774364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945" y="5676507"/>
                        <a:ext cx="1828800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5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639D8D-9873-400C-9561-61476784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Спектр характеристического</a:t>
            </a:r>
            <a:r>
              <a:rPr lang="en-US" altLang="ru-RU" b="1" dirty="0">
                <a:solidFill>
                  <a:srgbClr val="3333FF"/>
                </a:solidFill>
              </a:rPr>
              <a:t> </a:t>
            </a:r>
            <a:r>
              <a:rPr lang="ru-RU" altLang="ru-RU" b="1" dirty="0">
                <a:solidFill>
                  <a:srgbClr val="3333FF"/>
                </a:solidFill>
              </a:rPr>
              <a:t>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/>
              <a:t>(</a:t>
            </a:r>
            <a:r>
              <a:rPr lang="ru-RU" altLang="ru-RU" b="1" dirty="0"/>
              <a:t>узкие линии на фоне белого спектра)</a:t>
            </a:r>
          </a:p>
        </p:txBody>
      </p:sp>
      <p:sp>
        <p:nvSpPr>
          <p:cNvPr id="36869" name="TextBox 3">
            <a:extLst>
              <a:ext uri="{FF2B5EF4-FFF2-40B4-BE49-F238E27FC236}">
                <a16:creationId xmlns:a16="http://schemas.microsoft.com/office/drawing/2014/main" id="{5058EEB7-EA45-4038-93BF-8DE1A979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2213"/>
            <a:ext cx="9139238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Выбивание электрона с глубокой внутренней оболочки атома ускоренными в рентгеновской трубке электронами приводит к переходу электрона с более высоких по энергии оболочек атома</a:t>
            </a:r>
            <a:r>
              <a:rPr lang="en-US" altLang="ru-RU" sz="2400"/>
              <a:t> </a:t>
            </a:r>
            <a:r>
              <a:rPr lang="ru-RU" altLang="ru-RU" sz="2400"/>
              <a:t>на освободившееся место (система стремится к минимуму энергии). В результате рождается новый квант в рентгеновском диапазон </a:t>
            </a:r>
            <a:r>
              <a:rPr lang="en-US" altLang="ru-RU" sz="2400"/>
              <a:t>h</a:t>
            </a:r>
            <a:r>
              <a:rPr lang="en-US" altLang="ru-RU" sz="2400">
                <a:sym typeface="Symbol" panose="05050102010706020507" pitchFamily="18" charset="2"/>
              </a:rPr>
              <a:t>=E</a:t>
            </a:r>
            <a:r>
              <a:rPr lang="en-US" altLang="ru-RU" sz="2400" baseline="-25000">
                <a:sym typeface="Symbol" panose="05050102010706020507" pitchFamily="18" charset="2"/>
              </a:rPr>
              <a:t>2</a:t>
            </a:r>
            <a:r>
              <a:rPr lang="en-US" altLang="ru-RU" sz="2400">
                <a:sym typeface="Symbol" panose="05050102010706020507" pitchFamily="18" charset="2"/>
              </a:rPr>
              <a:t>-E</a:t>
            </a:r>
            <a:r>
              <a:rPr lang="en-US" altLang="ru-RU" sz="2400" baseline="-25000">
                <a:sym typeface="Symbol" panose="05050102010706020507" pitchFamily="18" charset="2"/>
              </a:rPr>
              <a:t>1</a:t>
            </a:r>
            <a:r>
              <a:rPr lang="ru-RU" altLang="ru-RU" sz="2400"/>
              <a:t> 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DF87FAFC-0349-44B1-82BB-E112AA34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71875"/>
            <a:ext cx="40290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CFA8280-477E-454E-8D1E-45937C48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571875"/>
            <a:ext cx="45212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0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8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8C734-FC74-4132-899D-31AEE48DF9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2783" y="17240"/>
            <a:ext cx="7848872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0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0011-1a">
            <a:extLst>
              <a:ext uri="{FF2B5EF4-FFF2-40B4-BE49-F238E27FC236}">
                <a16:creationId xmlns:a16="http://schemas.microsoft.com/office/drawing/2014/main" id="{A15EB6DC-DC43-4957-A5C1-F351424A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96950"/>
            <a:ext cx="46243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>
            <a:extLst>
              <a:ext uri="{FF2B5EF4-FFF2-40B4-BE49-F238E27FC236}">
                <a16:creationId xmlns:a16="http://schemas.microsoft.com/office/drawing/2014/main" id="{AA4D6DB9-0EB1-46C3-81FA-36BA3439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006475"/>
            <a:ext cx="3889375" cy="201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Диаграмма энергетических уровней атома, иллюстрирующая возбуждение К; </a:t>
            </a:r>
            <a:r>
              <a:rPr lang="en-US" altLang="ru-RU" sz="1800" b="1">
                <a:solidFill>
                  <a:srgbClr val="3333FF"/>
                </a:solidFill>
              </a:rPr>
              <a:t>L</a:t>
            </a:r>
            <a:r>
              <a:rPr lang="ru-RU" altLang="ru-RU" sz="1800" b="1">
                <a:solidFill>
                  <a:srgbClr val="3333FF"/>
                </a:solidFill>
              </a:rPr>
              <a:t>, М- и </a:t>
            </a:r>
            <a:r>
              <a:rPr lang="en-US" altLang="ru-RU" sz="1800" b="1">
                <a:solidFill>
                  <a:srgbClr val="3333FF"/>
                </a:solidFill>
              </a:rPr>
              <a:t>N</a:t>
            </a:r>
            <a:r>
              <a:rPr lang="ru-RU" altLang="ru-RU" sz="1800" b="1">
                <a:solidFill>
                  <a:srgbClr val="3333FF"/>
                </a:solidFill>
              </a:rPr>
              <a:t>-оболочек и образование линий К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ru-RU" altLang="ru-RU" sz="1800" b="1">
                <a:solidFill>
                  <a:srgbClr val="3333FF"/>
                </a:solidFill>
              </a:rPr>
              <a:t>, К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r>
              <a:rPr lang="ru-RU" altLang="ru-RU" sz="1800" b="1">
                <a:solidFill>
                  <a:srgbClr val="3333FF"/>
                </a:solidFill>
              </a:rPr>
              <a:t> </a:t>
            </a:r>
            <a:r>
              <a:rPr lang="en-US" altLang="ru-RU" sz="1800" b="1">
                <a:solidFill>
                  <a:srgbClr val="3333FF"/>
                </a:solidFill>
              </a:rPr>
              <a:t>,L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,</a:t>
            </a:r>
            <a:r>
              <a:rPr lang="ru-RU" altLang="ru-RU" sz="1800" b="1">
                <a:solidFill>
                  <a:srgbClr val="3333FF"/>
                </a:solidFill>
              </a:rPr>
              <a:t> М</a:t>
            </a:r>
            <a:r>
              <a:rPr lang="en-US" altLang="ru-RU" sz="1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1800" b="1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800" b="1">
                <a:solidFill>
                  <a:srgbClr val="3333FF"/>
                </a:solidFill>
              </a:rPr>
              <a:t>рентгеновского излучения (показано стрелками). </a:t>
            </a:r>
          </a:p>
        </p:txBody>
      </p:sp>
      <p:pic>
        <p:nvPicPr>
          <p:cNvPr id="9220" name="Picture 6" descr="Рисунок10">
            <a:extLst>
              <a:ext uri="{FF2B5EF4-FFF2-40B4-BE49-F238E27FC236}">
                <a16:creationId xmlns:a16="http://schemas.microsoft.com/office/drawing/2014/main" id="{C27E39BF-113C-4C75-AB79-A8262628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3238500"/>
            <a:ext cx="2809875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Рисунок11">
            <a:extLst>
              <a:ext uri="{FF2B5EF4-FFF2-40B4-BE49-F238E27FC236}">
                <a16:creationId xmlns:a16="http://schemas.microsoft.com/office/drawing/2014/main" id="{19FFDCC8-56AE-4CA7-A445-1DAF7373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4470400"/>
            <a:ext cx="230505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8">
            <a:extLst>
              <a:ext uri="{FF2B5EF4-FFF2-40B4-BE49-F238E27FC236}">
                <a16:creationId xmlns:a16="http://schemas.microsoft.com/office/drawing/2014/main" id="{445D071A-50F4-40E8-9026-068155F14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203950"/>
            <a:ext cx="220821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Закон Мозли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</a:rPr>
              <a:t>B </a:t>
            </a:r>
            <a:r>
              <a:rPr lang="ru-RU" altLang="ru-RU" sz="1800" b="1">
                <a:solidFill>
                  <a:srgbClr val="3333FF"/>
                </a:solidFill>
              </a:rPr>
              <a:t>и</a:t>
            </a:r>
            <a:r>
              <a:rPr lang="en-US" altLang="ru-RU" sz="1800" b="1">
                <a:solidFill>
                  <a:srgbClr val="3333FF"/>
                </a:solidFill>
              </a:rPr>
              <a:t> C - </a:t>
            </a:r>
            <a:r>
              <a:rPr lang="ru-RU" altLang="ru-RU" sz="1800" b="1">
                <a:solidFill>
                  <a:srgbClr val="3333FF"/>
                </a:solidFill>
              </a:rPr>
              <a:t>константы</a:t>
            </a:r>
          </a:p>
        </p:txBody>
      </p:sp>
      <p:sp>
        <p:nvSpPr>
          <p:cNvPr id="38919" name="TextBox 2">
            <a:extLst>
              <a:ext uri="{FF2B5EF4-FFF2-40B4-BE49-F238E27FC236}">
                <a16:creationId xmlns:a16="http://schemas.microsoft.com/office/drawing/2014/main" id="{47344BFE-6E19-44CF-92D3-A70092D70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-26988"/>
            <a:ext cx="9150350" cy="5842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Диаграмма энергетических уровней атома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5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-12700" y="908050"/>
            <a:ext cx="9144000" cy="48320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Рентгеновское излучение</a:t>
            </a:r>
          </a:p>
          <a:p>
            <a:pPr marL="901700" indent="0" eaLnBrk="1" hangingPunct="1">
              <a:spcBef>
                <a:spcPct val="0"/>
              </a:spcBef>
              <a:buNone/>
            </a:pP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Спектр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и управление рентгеновскими пучками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Амплитудный и фазовый контраст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31C1EB-F2FD-450D-8845-3B45565EF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3789363"/>
            <a:ext cx="2844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Характер изменений тормозного спектра с ростом ускоряющего напряжения</a:t>
            </a:r>
            <a:endParaRPr lang="ru-RU" altLang="ru-RU" sz="1800"/>
          </a:p>
        </p:txBody>
      </p:sp>
      <p:pic>
        <p:nvPicPr>
          <p:cNvPr id="198658" name="Picture 2">
            <a:extLst>
              <a:ext uri="{FF2B5EF4-FFF2-40B4-BE49-F238E27FC236}">
                <a16:creationId xmlns:a16="http://schemas.microsoft.com/office/drawing/2014/main" id="{9C87B13D-4379-483A-87F3-0276FBD2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630238"/>
            <a:ext cx="28305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3">
            <a:extLst>
              <a:ext uri="{FF2B5EF4-FFF2-40B4-BE49-F238E27FC236}">
                <a16:creationId xmlns:a16="http://schemas.microsoft.com/office/drawing/2014/main" id="{2DFF4826-9FF6-4388-9B1D-2AF26589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20713"/>
            <a:ext cx="26622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01AACC-0E42-4D3E-99D4-9C74D3F8A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3797300"/>
            <a:ext cx="26479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Вид спектра для нескольких значений электронного тока трубки</a:t>
            </a:r>
            <a:endParaRPr lang="ru-RU" altLang="ru-RU" sz="1800" dirty="0"/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5149FB9D-DAD2-4F17-A8C8-DB39B008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630238"/>
            <a:ext cx="26574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7427C-C9C8-404C-831B-74DBF665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3797300"/>
            <a:ext cx="2646362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Характеристические спектры для трех различных материалов анода</a:t>
            </a: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8FDE3C3-B060-4E54-9014-08A5FE599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Основные характеристики рентгеновского спектра</a:t>
            </a:r>
            <a:endParaRPr lang="ru-RU" altLang="ru-RU" sz="240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5D31DA6-1319-4D9E-9D65-5DE4EFA8CA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5157788"/>
          <a:ext cx="31099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6" name="Equation" r:id="rId6" imgW="3110484" imgH="752856" progId="Equation.DSMT4">
                  <p:embed/>
                </p:oleObj>
              </mc:Choice>
              <mc:Fallback>
                <p:oleObj name="Equation" r:id="rId6" imgW="3110484" imgH="75285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5157788"/>
                        <a:ext cx="31099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A2425AB1-A1FB-48AA-A7FB-A36ED06C4A3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49613" y="5157788"/>
          <a:ext cx="34067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7" name="Equation" r:id="rId8" imgW="1066337" imgH="253890" progId="Equation.DSMT4">
                  <p:embed/>
                </p:oleObj>
              </mc:Choice>
              <mc:Fallback>
                <p:oleObj name="Equation" r:id="rId8" imgW="106633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3" y="5157788"/>
                        <a:ext cx="3406775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82B9AC8E-C5CE-41F7-86F7-F3820E4CBEE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32240" y="5157788"/>
          <a:ext cx="238477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8" name="Формула" r:id="rId10" imgW="647419" imgH="203112" progId="Equation.3">
                  <p:embed/>
                </p:oleObj>
              </mc:Choice>
              <mc:Fallback>
                <p:oleObj name="Формула" r:id="rId10" imgW="64741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5157788"/>
                        <a:ext cx="2384773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7680F35-A497-49E4-869B-665B9F2E58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613" y="6022975"/>
          <a:ext cx="2643187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9" name="Equation" r:id="rId12" imgW="3560064" imgH="1124712" progId="Equation.DSMT4">
                  <p:embed/>
                </p:oleObj>
              </mc:Choice>
              <mc:Fallback>
                <p:oleObj name="Equation" r:id="rId12" imgW="3560064" imgH="11247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6022975"/>
                        <a:ext cx="2643187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45B0C60-E9B4-4FE7-A63B-A9A5379EB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6080125"/>
            <a:ext cx="62166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Коротковолновая граница белого спектра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(граница Дуана-Ханта</a:t>
            </a:r>
            <a:r>
              <a:rPr lang="ru-RU" altLang="ru-RU" sz="1800" b="1">
                <a:solidFill>
                  <a:srgbClr val="3333FF"/>
                </a:solidFill>
              </a:rPr>
              <a:t>)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3953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>
            <a:extLst>
              <a:ext uri="{FF2B5EF4-FFF2-40B4-BE49-F238E27FC236}">
                <a16:creationId xmlns:a16="http://schemas.microsoft.com/office/drawing/2014/main" id="{B699E56D-FBD7-4993-9C9D-BA7647820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36771"/>
              </p:ext>
            </p:extLst>
          </p:nvPr>
        </p:nvGraphicFramePr>
        <p:xfrm>
          <a:off x="5389381" y="1766910"/>
          <a:ext cx="360071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0" name="Equation" r:id="rId3" imgW="723586" imgH="863225" progId="Equation.DSMT4">
                  <p:embed/>
                </p:oleObj>
              </mc:Choice>
              <mc:Fallback>
                <p:oleObj name="Equation" r:id="rId3" imgW="723586" imgH="8632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381" y="1766910"/>
                        <a:ext cx="3600710" cy="4295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8">
            <a:extLst>
              <a:ext uri="{FF2B5EF4-FFF2-40B4-BE49-F238E27FC236}">
                <a16:creationId xmlns:a16="http://schemas.microsoft.com/office/drawing/2014/main" id="{28D940B7-1881-4C66-AFA9-82CC59BFC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707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Ослабление интенсивности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рентгеновского 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 прохождении через вещество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94939-E071-4ED6-9DC9-5697EA0B1842}"/>
              </a:ext>
            </a:extLst>
          </p:cNvPr>
          <p:cNvSpPr txBox="1"/>
          <p:nvPr/>
        </p:nvSpPr>
        <p:spPr>
          <a:xfrm>
            <a:off x="0" y="623987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Здесь    – коэффициент линейного ослабления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4C22A93-949A-4AB2-BEFC-0B10951D0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276700"/>
              </p:ext>
            </p:extLst>
          </p:nvPr>
        </p:nvGraphicFramePr>
        <p:xfrm>
          <a:off x="1651035" y="6258587"/>
          <a:ext cx="349569" cy="52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1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1035" y="6258587"/>
                        <a:ext cx="349569" cy="52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566F6E1-5386-47A5-9E96-D9A261D60BA2}"/>
              </a:ext>
            </a:extLst>
          </p:cNvPr>
          <p:cNvSpPr txBox="1"/>
          <p:nvPr/>
        </p:nvSpPr>
        <p:spPr>
          <a:xfrm>
            <a:off x="3098641" y="3356045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C77D46-F557-4133-BBD0-29213DEAD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419" y="1766910"/>
            <a:ext cx="3800475" cy="4295775"/>
          </a:xfrm>
          <a:prstGeom prst="rect">
            <a:avLst/>
          </a:prstGeom>
        </p:spPr>
      </p:pic>
      <p:sp>
        <p:nvSpPr>
          <p:cNvPr id="10244" name="Line 6">
            <a:extLst>
              <a:ext uri="{FF2B5EF4-FFF2-40B4-BE49-F238E27FC236}">
                <a16:creationId xmlns:a16="http://schemas.microsoft.com/office/drawing/2014/main" id="{5DCD60A9-39CC-4499-B311-648F4C6F40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2691" y="2671515"/>
            <a:ext cx="725485" cy="7293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Line 7">
            <a:extLst>
              <a:ext uri="{FF2B5EF4-FFF2-40B4-BE49-F238E27FC236}">
                <a16:creationId xmlns:a16="http://schemas.microsoft.com/office/drawing/2014/main" id="{22A21FBA-0C7B-40CC-9518-45A74D400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2708" y="3400839"/>
            <a:ext cx="525468" cy="3553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2" grpId="0" animBg="1"/>
      <p:bldP spid="4" grpId="0"/>
      <p:bldP spid="10244" grpId="0" animBg="1"/>
      <p:bldP spid="102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62067B04-0DD6-43AA-B2EF-60098F6D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1570038"/>
            <a:ext cx="9144000" cy="16927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При взаимодействии с веществом амплитуда рентгеновской волны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уменьшается. Это уменьшение амплитуды обусловлено с одной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стороны рассеянием излучения </a:t>
            </a:r>
            <a:r>
              <a:rPr lang="el-GR" altLang="ru-RU" b="1" i="1" dirty="0">
                <a:solidFill>
                  <a:srgbClr val="3333FF"/>
                </a:solidFill>
                <a:latin typeface="+mn-lt"/>
              </a:rPr>
              <a:t>σ</a:t>
            </a: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3333FF"/>
                </a:solidFill>
                <a:latin typeface="+mn-lt"/>
              </a:rPr>
              <a:t>а с другой – поглощением излучения в веществе</a:t>
            </a:r>
            <a:r>
              <a:rPr lang="en-US" altLang="ru-RU" sz="2000" b="1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altLang="ru-RU" b="1" i="1" dirty="0">
                <a:solidFill>
                  <a:srgbClr val="3333FF"/>
                </a:solidFill>
                <a:latin typeface="+mn-lt"/>
              </a:rPr>
              <a:t>µ</a:t>
            </a:r>
            <a:endParaRPr lang="ru-RU" altLang="ru-RU" b="1" i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9CF5E789-4135-44FF-B366-9E2168AC3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Ослабление интенсивности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рентгеновского 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 прохождении через вещество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3A49DE7-762D-42E2-A0BB-ABFBF3890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157900"/>
              </p:ext>
            </p:extLst>
          </p:nvPr>
        </p:nvGraphicFramePr>
        <p:xfrm>
          <a:off x="0" y="3443288"/>
          <a:ext cx="33909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9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43288"/>
                        <a:ext cx="3390900" cy="968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3F9EA9D-3615-4BA6-80B7-0E1066DF4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53053"/>
              </p:ext>
            </p:extLst>
          </p:nvPr>
        </p:nvGraphicFramePr>
        <p:xfrm>
          <a:off x="0" y="4554538"/>
          <a:ext cx="34194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0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54538"/>
                        <a:ext cx="3419475" cy="1009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19C99D3-D5C1-4DB3-A35A-87E7AC038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98661"/>
              </p:ext>
            </p:extLst>
          </p:nvPr>
        </p:nvGraphicFramePr>
        <p:xfrm>
          <a:off x="0" y="5672138"/>
          <a:ext cx="34194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1" name="Equation" r:id="rId7" imgW="774364" imgH="228501" progId="Equation.DSMT4">
                  <p:embed/>
                </p:oleObj>
              </mc:Choice>
              <mc:Fallback>
                <p:oleObj name="Equation" r:id="rId7" imgW="77436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72138"/>
                        <a:ext cx="341947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F395516D-A441-4586-8097-DC1978D7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3690938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Линейный коэффициент ослабления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01DF977-F26C-4AC6-8563-6156969D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43463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Массовый коэффициент ослабления</a:t>
            </a:r>
            <a:endParaRPr lang="ru-RU" altLang="ru-RU" sz="1800" b="1">
              <a:latin typeface="Symbol" panose="05050102010706020507" pitchFamily="18" charset="2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069DA51-0F79-43C7-ABDB-A887871B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922963"/>
            <a:ext cx="55800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Атомный коэффициент ослабления</a:t>
            </a:r>
            <a:endParaRPr lang="ru-RU" altLang="ru-RU" sz="1800" b="1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77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685620C-9415-4719-9A69-C20BCB558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8263"/>
          <a:ext cx="3792538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8" name="Equation" r:id="rId3" imgW="761669" imgH="241195" progId="Equation.DSMT4">
                  <p:embed/>
                </p:oleObj>
              </mc:Choice>
              <mc:Fallback>
                <p:oleObj name="Equation" r:id="rId3" imgW="761669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263"/>
                        <a:ext cx="3792538" cy="1200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3">
            <a:extLst>
              <a:ext uri="{FF2B5EF4-FFF2-40B4-BE49-F238E27FC236}">
                <a16:creationId xmlns:a16="http://schemas.microsoft.com/office/drawing/2014/main" id="{E4822CED-1B6A-4ECE-BDFD-82F96044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-26988"/>
            <a:ext cx="4991100" cy="12922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800">
                <a:solidFill>
                  <a:srgbClr val="3333FF"/>
                </a:solidFill>
              </a:rPr>
              <a:t>- линейный коэффициент поглощения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характеризует относительное ослабление интенсивности  на единицу пути, </a:t>
            </a:r>
            <a:endParaRPr lang="en-US" altLang="ru-RU" sz="1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</a:rPr>
              <a:t>x-</a:t>
            </a:r>
            <a:r>
              <a:rPr lang="ru-RU" altLang="ru-RU" sz="1800">
                <a:solidFill>
                  <a:srgbClr val="3333FF"/>
                </a:solidFill>
              </a:rPr>
              <a:t>длина пути </a:t>
            </a:r>
            <a:endParaRPr lang="ru-RU" altLang="ru-RU" sz="1800">
              <a:solidFill>
                <a:srgbClr val="3333FF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F4224E0-81E6-41C2-8EB3-1F3B3C48CB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76388"/>
          <a:ext cx="3802063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9" name="Equation" r:id="rId5" imgW="812447" imgH="241195" progId="Equation.DSMT4">
                  <p:embed/>
                </p:oleObj>
              </mc:Choice>
              <mc:Fallback>
                <p:oleObj name="Equation" r:id="rId5" imgW="812447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6388"/>
                        <a:ext cx="3802063" cy="1128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>
            <a:extLst>
              <a:ext uri="{FF2B5EF4-FFF2-40B4-BE49-F238E27FC236}">
                <a16:creationId xmlns:a16="http://schemas.microsoft.com/office/drawing/2014/main" id="{2D82251D-CF1E-49F6-97CA-126870AA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1493838"/>
            <a:ext cx="4991100" cy="1293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i="1" dirty="0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en-US" sz="2400" i="1" baseline="-25000" dirty="0">
                <a:solidFill>
                  <a:srgbClr val="3333FF"/>
                </a:solidFill>
                <a:latin typeface="+mn-lt"/>
              </a:rPr>
              <a:t>m</a:t>
            </a:r>
            <a:r>
              <a:rPr lang="en-US" sz="2400" baseline="-25000" dirty="0">
                <a:solidFill>
                  <a:srgbClr val="3333FF"/>
                </a:solidFill>
                <a:latin typeface="+mn-lt"/>
              </a:rPr>
              <a:t> 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- массовый коэффициент поглощения</a:t>
            </a:r>
            <a:r>
              <a:rPr lang="en-US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ru-RU" dirty="0">
                <a:solidFill>
                  <a:srgbClr val="3333FF"/>
                </a:solidFill>
                <a:latin typeface="Arial" charset="0"/>
              </a:rPr>
              <a:t>характеризующий </a:t>
            </a:r>
            <a:r>
              <a:rPr lang="ru-RU" dirty="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относительное ослабление интенсивности приходящееся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на 1 грамм вещества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3DDEE8-BDE8-4444-A4AE-BAF0E791B3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024188"/>
          <a:ext cx="3802063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0" name="Equation" r:id="rId7" imgW="812447" imgH="241195" progId="Equation.DSMT4">
                  <p:embed/>
                </p:oleObj>
              </mc:Choice>
              <mc:Fallback>
                <p:oleObj name="Equation" r:id="rId7" imgW="812447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24188"/>
                        <a:ext cx="3802063" cy="1128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>
            <a:extLst>
              <a:ext uri="{FF2B5EF4-FFF2-40B4-BE49-F238E27FC236}">
                <a16:creationId xmlns:a16="http://schemas.microsoft.com/office/drawing/2014/main" id="{102EF7E1-319A-402C-A7E4-E6CCCE42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941638"/>
            <a:ext cx="4991100" cy="1293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en-US" altLang="ru-RU" sz="2400" i="1" baseline="-25000">
                <a:solidFill>
                  <a:srgbClr val="3333FF"/>
                </a:solidFill>
              </a:rPr>
              <a:t>a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- атомный коэффициент поглощения или  коэффициент характеризующий </a:t>
            </a:r>
            <a:r>
              <a:rPr lang="ru-RU" altLang="ru-RU" sz="1800">
                <a:solidFill>
                  <a:srgbClr val="3333FF"/>
                </a:solidFill>
                <a:ea typeface="Arial Unicode MS" pitchFamily="34" charset="-128"/>
                <a:cs typeface="Arial" panose="020B0604020202020204" pitchFamily="34" charset="0"/>
              </a:rPr>
              <a:t>относительное ослабление при перерасчете на один атом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ru-RU" altLang="ru-RU" sz="18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65DA875-2519-4187-A0EE-9E68BCDE1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1075" y="5454650"/>
          <a:ext cx="452755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1" name="Equation" r:id="rId9" imgW="4527612" imgH="1403525" progId="Equation.DSMT4">
                  <p:embed/>
                </p:oleObj>
              </mc:Choice>
              <mc:Fallback>
                <p:oleObj name="Equation" r:id="rId9" imgW="4527612" imgH="14035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5454650"/>
                        <a:ext cx="452755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A4AC28-FD70-46A4-B9FE-AA545FCB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2280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Эти три коэффициента связаны между собой соотношением</a:t>
            </a:r>
          </a:p>
        </p:txBody>
      </p:sp>
    </p:spTree>
    <p:extLst>
      <p:ext uri="{BB962C8B-B14F-4D97-AF65-F5344CB8AC3E}">
        <p14:creationId xmlns:p14="http://schemas.microsoft.com/office/powerpoint/2010/main" val="12266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F25BB-C275-42C1-9672-FB4FCCF07319}"/>
              </a:ext>
            </a:extLst>
          </p:cNvPr>
          <p:cNvSpPr txBox="1"/>
          <p:nvPr/>
        </p:nvSpPr>
        <p:spPr>
          <a:xfrm>
            <a:off x="0" y="5160929"/>
            <a:ext cx="9144000" cy="169277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latin typeface="+mn-lt"/>
              </a:rPr>
              <a:t>Так как коэффициент рассеяния 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σ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мал по сравнению с величиной коэффициента поглощения 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µ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в дальнейшем будем учитывать в основном только коэффициент поглощение!!!</a:t>
            </a:r>
          </a:p>
        </p:txBody>
      </p:sp>
      <p:sp>
        <p:nvSpPr>
          <p:cNvPr id="53252" name="TextBox 2">
            <a:extLst>
              <a:ext uri="{FF2B5EF4-FFF2-40B4-BE49-F238E27FC236}">
                <a16:creationId xmlns:a16="http://schemas.microsoft.com/office/drawing/2014/main" id="{E57C80AB-2345-4B03-8073-F530EF2E8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Массовые коэффициенты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поглощения</a:t>
            </a:r>
            <a:r>
              <a:rPr lang="en-US" altLang="ru-RU" sz="2800" b="1" dirty="0">
                <a:solidFill>
                  <a:srgbClr val="3333FF"/>
                </a:solidFill>
              </a:rPr>
              <a:t> -</a:t>
            </a:r>
            <a:r>
              <a:rPr lang="ru-RU" altLang="ru-RU" sz="2800" b="1" dirty="0">
                <a:solidFill>
                  <a:srgbClr val="3333FF"/>
                </a:solidFill>
              </a:rPr>
              <a:t> µ</a:t>
            </a:r>
            <a:r>
              <a:rPr lang="en-US" altLang="ru-RU" sz="2800" b="1" baseline="-25000" dirty="0">
                <a:solidFill>
                  <a:srgbClr val="3333FF"/>
                </a:solidFill>
              </a:rPr>
              <a:t>m</a:t>
            </a:r>
            <a:r>
              <a:rPr lang="ru-RU" altLang="ru-RU" sz="2800" b="1" dirty="0">
                <a:solidFill>
                  <a:srgbClr val="3333FF"/>
                </a:solidFill>
              </a:rPr>
              <a:t> и рассеяния </a:t>
            </a:r>
            <a:r>
              <a:rPr lang="en-US" altLang="ru-RU" sz="2800" b="1" dirty="0">
                <a:solidFill>
                  <a:srgbClr val="3333FF"/>
                </a:solidFill>
              </a:rPr>
              <a:t>- </a:t>
            </a:r>
            <a:r>
              <a:rPr lang="el-GR" altLang="ru-RU" sz="2800" b="1" dirty="0">
                <a:solidFill>
                  <a:srgbClr val="3333FF"/>
                </a:solidFill>
              </a:rPr>
              <a:t>σ</a:t>
            </a:r>
            <a:r>
              <a:rPr lang="en-US" altLang="ru-RU" sz="2800" b="1" baseline="-25000" dirty="0">
                <a:solidFill>
                  <a:srgbClr val="3333FF"/>
                </a:solidFill>
              </a:rPr>
              <a:t>m</a:t>
            </a:r>
            <a:r>
              <a:rPr lang="ru-RU" altLang="ru-RU" sz="28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для двух длин волн и некоторых веществ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55365"/>
            <a:ext cx="91344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9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2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:a16="http://schemas.microsoft.com/office/drawing/2014/main" id="{2445D085-3B13-4146-A277-33CEC2B5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Коэффициент поглощения</a:t>
            </a:r>
          </a:p>
        </p:txBody>
      </p:sp>
      <p:graphicFrame>
        <p:nvGraphicFramePr>
          <p:cNvPr id="13315" name="Object 8">
            <a:extLst>
              <a:ext uri="{FF2B5EF4-FFF2-40B4-BE49-F238E27FC236}">
                <a16:creationId xmlns:a16="http://schemas.microsoft.com/office/drawing/2014/main" id="{F539356E-2E6C-4F87-A38C-534C3C0CFC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2450" y="2133600"/>
          <a:ext cx="350043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7" name="Equation" r:id="rId4" imgW="838200" imgH="228600" progId="Equation.DSMT4">
                  <p:embed/>
                </p:oleObj>
              </mc:Choice>
              <mc:Fallback>
                <p:oleObj name="Equation" r:id="rId4" imgW="838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2133600"/>
                        <a:ext cx="3500438" cy="935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9">
            <a:extLst>
              <a:ext uri="{FF2B5EF4-FFF2-40B4-BE49-F238E27FC236}">
                <a16:creationId xmlns:a16="http://schemas.microsoft.com/office/drawing/2014/main" id="{2C6BF2BB-2D3F-4272-B4F9-CE30A9E1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3448050"/>
            <a:ext cx="3511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Параметры –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c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и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en-US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зависят от длины волны </a:t>
            </a:r>
            <a:r>
              <a:rPr lang="el-GR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λ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ru-RU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Например для 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K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-полосы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n=4,0; 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 для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L-</a:t>
            </a:r>
            <a:r>
              <a:rPr lang="ru-RU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полос 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n=4,3</a:t>
            </a:r>
            <a:endParaRPr lang="ru-RU" altLang="ru-RU" sz="1800" b="1" dirty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pic>
        <p:nvPicPr>
          <p:cNvPr id="13317" name="Picture 11" descr="absorption coefficient">
            <a:extLst>
              <a:ext uri="{FF2B5EF4-FFF2-40B4-BE49-F238E27FC236}">
                <a16:creationId xmlns:a16="http://schemas.microsoft.com/office/drawing/2014/main" id="{D0334AF9-800B-4583-BA63-7E4FFC42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4054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6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133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iltrs X-ray-1">
            <a:extLst>
              <a:ext uri="{FF2B5EF4-FFF2-40B4-BE49-F238E27FC236}">
                <a16:creationId xmlns:a16="http://schemas.microsoft.com/office/drawing/2014/main" id="{D004C876-DDC5-4379-B932-7CAEE8CB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638"/>
            <a:ext cx="341947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>
            <a:extLst>
              <a:ext uri="{FF2B5EF4-FFF2-40B4-BE49-F238E27FC236}">
                <a16:creationId xmlns:a16="http://schemas.microsoft.com/office/drawing/2014/main" id="{2C1A4FE5-DCEA-4E85-8337-E433ED29A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700213"/>
            <a:ext cx="5472113" cy="317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Подбирая длину волны края поглощения можно осекать ненужную часть спектра выделяя необходимые линии. Если последовательно  использовать материалы с близким краями поглощения (образуется щель) можно выделить необходимую длину воны рентгеновского спектра. Такие пары фильтров называются дифференциальными фильтрами. </a:t>
            </a:r>
            <a:endParaRPr lang="ru-RU" altLang="ru-RU" sz="2000"/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id="{B053A60C-F83F-4C24-A1C5-4CD9D25F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Рентгеновские селективные фильтры</a:t>
            </a:r>
          </a:p>
        </p:txBody>
      </p:sp>
    </p:spTree>
    <p:extLst>
      <p:ext uri="{BB962C8B-B14F-4D97-AF65-F5344CB8AC3E}">
        <p14:creationId xmlns:p14="http://schemas.microsoft.com/office/powerpoint/2010/main" val="18644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>
            <a:extLst>
              <a:ext uri="{FF2B5EF4-FFF2-40B4-BE49-F238E27FC236}">
                <a16:creationId xmlns:a16="http://schemas.microsoft.com/office/drawing/2014/main" id="{006CC1D1-54C6-42BA-8BE5-44098ECB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Спектр электромагнитных колебаний</a:t>
            </a:r>
            <a:r>
              <a:rPr lang="ru-RU" altLang="ru-RU" b="1"/>
              <a:t> </a:t>
            </a:r>
            <a:endParaRPr lang="en-US" altLang="ru-RU">
              <a:sym typeface="Symbol" panose="05050102010706020507" pitchFamily="18" charset="2"/>
            </a:endParaRPr>
          </a:p>
        </p:txBody>
      </p:sp>
      <p:pic>
        <p:nvPicPr>
          <p:cNvPr id="59395" name="Picture 2" descr="Рис">
            <a:extLst>
              <a:ext uri="{FF2B5EF4-FFF2-40B4-BE49-F238E27FC236}">
                <a16:creationId xmlns:a16="http://schemas.microsoft.com/office/drawing/2014/main" id="{A2067350-D58C-4D7D-A0A5-5270C94D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383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7C85456-A4AC-4B84-93C0-B09A887C2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535254"/>
              </p:ext>
            </p:extLst>
          </p:nvPr>
        </p:nvGraphicFramePr>
        <p:xfrm>
          <a:off x="0" y="4572000"/>
          <a:ext cx="9144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2856">
                <a:tc>
                  <a:txBody>
                    <a:bodyPr/>
                    <a:lstStyle/>
                    <a:p>
                      <a:pPr algn="ctr"/>
                      <a:r>
                        <a:rPr lang="en-US" altLang="ru-RU" b="1" dirty="0">
                          <a:sym typeface="Symbol" pitchFamily="18" charset="2"/>
                        </a:rPr>
                        <a:t></a:t>
                      </a: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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лучи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-11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X-ray</a:t>
                      </a:r>
                      <a:r>
                        <a:rPr lang="ru-RU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-9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УФ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-7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Видимый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свет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0.4 10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ИК 0.7 10</a:t>
                      </a:r>
                      <a:r>
                        <a:rPr lang="en-US" altLang="ru-RU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Радио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волны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0.01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см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– 3-4 </a:t>
                      </a:r>
                      <a:r>
                        <a:rPr lang="en-US" altLang="ru-RU" b="1" dirty="0" err="1">
                          <a:solidFill>
                            <a:schemeClr val="tx1"/>
                          </a:solidFill>
                        </a:rPr>
                        <a:t>км</a:t>
                      </a:r>
                      <a:r>
                        <a:rPr lang="en-US" altLang="ru-RU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altLang="ru-RU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ru-RU" b="1" i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1Å=10</a:t>
                      </a:r>
                      <a:r>
                        <a:rPr lang="ru-RU" altLang="ru-RU" b="1" i="0" baseline="30000" dirty="0">
                          <a:solidFill>
                            <a:srgbClr val="FF0000"/>
                          </a:solidFill>
                        </a:rPr>
                        <a:t>-10</a:t>
                      </a:r>
                      <a:r>
                        <a:rPr lang="ru-RU" altLang="ru-RU" b="1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10</a:t>
                      </a:r>
                      <a:r>
                        <a:rPr lang="ru-RU" altLang="ru-RU" b="0" i="0" baseline="30000" dirty="0">
                          <a:solidFill>
                            <a:srgbClr val="AD01BF"/>
                          </a:solidFill>
                        </a:rPr>
                        <a:t>-8</a:t>
                      </a:r>
                      <a:r>
                        <a:rPr lang="ru-RU" altLang="ru-RU" b="0" i="0" dirty="0">
                          <a:solidFill>
                            <a:srgbClr val="AD01BF"/>
                          </a:solidFill>
                        </a:rPr>
                        <a:t> </a:t>
                      </a:r>
                      <a:r>
                        <a:rPr lang="en-US" altLang="ru-RU" b="0" i="0" dirty="0">
                          <a:solidFill>
                            <a:srgbClr val="AD01BF"/>
                          </a:solidFill>
                        </a:rPr>
                        <a:t>cm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мкм </a:t>
                      </a:r>
                    </a:p>
                    <a:p>
                      <a:pPr algn="ctr"/>
                      <a:endParaRPr lang="ru-RU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1м=10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6 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b="0" i="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 </a:t>
                      </a:r>
                    </a:p>
                    <a:p>
                      <a:pPr algn="ctr"/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1с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к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altLang="ru-RU" b="0" i="0" dirty="0">
                          <a:solidFill>
                            <a:srgbClr val="FF0000"/>
                          </a:solidFill>
                        </a:rPr>
                        <a:t>nm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ru-RU" altLang="ru-RU" sz="1600" b="0" i="0" baseline="3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ru-RU" altLang="ru-RU" b="0" i="0" dirty="0">
                          <a:solidFill>
                            <a:srgbClr val="FF0000"/>
                          </a:solidFill>
                        </a:rPr>
                        <a:t>Å</a:t>
                      </a:r>
                      <a:endParaRPr lang="en-US" altLang="ru-RU" b="0" i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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=10</a:t>
                      </a:r>
                      <a:r>
                        <a:rPr lang="en-US" altLang="ru-RU" b="1" i="0" baseline="30000" dirty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altLang="ru-RU" b="1" i="0" dirty="0">
                          <a:solidFill>
                            <a:srgbClr val="FF0000"/>
                          </a:solidFill>
                        </a:rPr>
                        <a:t> m </a:t>
                      </a:r>
                    </a:p>
                    <a:p>
                      <a:pPr algn="ctr"/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1nm=10</a:t>
                      </a:r>
                      <a:r>
                        <a:rPr lang="en-US" altLang="ru-RU" b="1" i="0" baseline="30000" dirty="0">
                          <a:solidFill>
                            <a:srgbClr val="AD01BF"/>
                          </a:solidFill>
                        </a:rPr>
                        <a:t>-9</a:t>
                      </a:r>
                      <a:r>
                        <a:rPr lang="en-US" altLang="ru-RU" b="1" i="0" dirty="0">
                          <a:solidFill>
                            <a:srgbClr val="AD01BF"/>
                          </a:solidFill>
                        </a:rPr>
                        <a:t> m</a:t>
                      </a:r>
                      <a:endParaRPr lang="ru-RU" b="1" i="0" dirty="0">
                        <a:solidFill>
                          <a:srgbClr val="AD01B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1C55B7-65D1-4006-BB62-DDF8E25F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491169"/>
            <a:ext cx="9035357" cy="5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5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699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622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Спектр электромагнитных волн</a:t>
            </a:r>
          </a:p>
        </p:txBody>
      </p:sp>
    </p:spTree>
    <p:extLst>
      <p:ext uri="{BB962C8B-B14F-4D97-AF65-F5344CB8AC3E}">
        <p14:creationId xmlns:p14="http://schemas.microsoft.com/office/powerpoint/2010/main" val="339771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Wilhelm Conrad Röntgen (1845--1923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25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563938" y="3573463"/>
            <a:ext cx="5580062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Вильгельм Конрад Рентген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(1845- 1923) Германская империя, Университет Мюнхена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(научный руководитель Август Кундт) </a:t>
            </a:r>
          </a:p>
        </p:txBody>
      </p:sp>
      <p:pic>
        <p:nvPicPr>
          <p:cNvPr id="6148" name="Picture 6" descr="Без имени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0"/>
            <a:ext cx="55800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0" y="567690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</a:rPr>
              <a:t>Первая Нобелевская премия</a:t>
            </a:r>
            <a:r>
              <a:rPr lang="ru-RU" altLang="ru-RU" sz="3600" b="1">
                <a:solidFill>
                  <a:schemeClr val="accent2"/>
                </a:solidFill>
              </a:rPr>
              <a:t> </a:t>
            </a:r>
            <a:r>
              <a:rPr lang="ru-RU" altLang="ru-RU" sz="3600" b="1">
                <a:solidFill>
                  <a:srgbClr val="FF0000"/>
                </a:solidFill>
              </a:rPr>
              <a:t>(1901)</a:t>
            </a:r>
            <a:r>
              <a:rPr lang="ru-RU" altLang="ru-RU" sz="3600" b="1">
                <a:solidFill>
                  <a:schemeClr val="accent2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</a:rPr>
              <a:t>по физике за открытие </a:t>
            </a:r>
            <a:r>
              <a:rPr lang="en-US" altLang="ru-RU" sz="3600" b="1">
                <a:solidFill>
                  <a:srgbClr val="FF0000"/>
                </a:solidFill>
              </a:rPr>
              <a:t>X</a:t>
            </a:r>
            <a:r>
              <a:rPr lang="ru-RU" altLang="ru-RU" sz="3600" b="1">
                <a:solidFill>
                  <a:srgbClr val="FF0000"/>
                </a:solidFill>
              </a:rPr>
              <a:t>-излучения</a:t>
            </a:r>
            <a:endParaRPr lang="ru-RU" altLang="ru-RU" sz="36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29B1FAF3-C2D9-48EC-A04E-D97626292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Длины волн K-серий элементов,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употребляемых в качестве анодов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 рентгеноструктурном анализе</a:t>
            </a:r>
          </a:p>
        </p:txBody>
      </p:sp>
      <p:graphicFrame>
        <p:nvGraphicFramePr>
          <p:cNvPr id="18527" name="Group 95">
            <a:extLst>
              <a:ext uri="{FF2B5EF4-FFF2-40B4-BE49-F238E27FC236}">
                <a16:creationId xmlns:a16="http://schemas.microsoft.com/office/drawing/2014/main" id="{16B5A1D0-D95F-46A2-A672-00AA9095F536}"/>
              </a:ext>
            </a:extLst>
          </p:cNvPr>
          <p:cNvGraphicFramePr>
            <a:graphicFrameLocks noGrp="1"/>
          </p:cNvGraphicFramePr>
          <p:nvPr/>
        </p:nvGraphicFramePr>
        <p:xfrm>
          <a:off x="0" y="1628775"/>
          <a:ext cx="9144000" cy="4824409"/>
        </p:xfrm>
        <a:graphic>
          <a:graphicData uri="http://schemas.openxmlformats.org/drawingml/2006/table">
            <a:tbl>
              <a:tblPr/>
              <a:tblGrid>
                <a:gridCol w="1748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3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5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0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Антикатоды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Длина волны, Å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Порог возбуждения Vk,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в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Элементы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Атомный номер, символ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1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Хром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Cr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2,290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2,085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2,085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5950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Железо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Fe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1,936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1,757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1,757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Кобальт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Co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1,789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1,621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1,621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Никель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Ni 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1,658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Медь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1,392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1,392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9000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Молибден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Mo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0,7093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0,6323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0,6323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Родий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Rh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0,6132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0,5456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0,5456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23400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Палладий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0,5854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0,5205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0,5205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Серебро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Ag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0,5594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0,4970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0,4970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25600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Вольфрам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74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W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0,2090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0,1844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0,1844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69500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954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Линии K-серии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 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вольфрама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никогда не используются в качестве монохроматического излучения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6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0" y="206057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фокусировки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рентгеновского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253081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981075"/>
            <a:ext cx="88582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7938" y="4903788"/>
            <a:ext cx="914400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Принципиальная схема фокусировки Киркпатрика — Баэца.</a:t>
            </a:r>
            <a:r>
              <a:rPr lang="ru-RU" altLang="ru-RU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 вращения цилиндрических зеркал взаимно перпендикулярны. Этот микроскоп использовался для получения рентгеновских изображений лазерных термоядерных</a:t>
            </a:r>
            <a:r>
              <a:rPr lang="en-US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мишеней</a:t>
            </a:r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0" y="0"/>
            <a:ext cx="9151938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Фокусирующие зеркала</a:t>
            </a:r>
          </a:p>
        </p:txBody>
      </p:sp>
    </p:spTree>
    <p:extLst>
      <p:ext uri="{BB962C8B-B14F-4D97-AF65-F5344CB8AC3E}">
        <p14:creationId xmlns:p14="http://schemas.microsoft.com/office/powerpoint/2010/main" val="39289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IMG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" y="1177678"/>
            <a:ext cx="9144000" cy="433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0" y="5080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Зональнальные</a:t>
            </a: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пластики Френеля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1366838" y="4557713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</a:rPr>
              <a:t>а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4932363" y="4557713"/>
            <a:ext cx="33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</a:rPr>
              <a:t>б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2627313" y="5854700"/>
            <a:ext cx="32766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а) - открыты четные зоны;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б) – открыты нечетные зоны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2F4272-0CE0-4617-987D-B2A603DADD94}"/>
              </a:ext>
            </a:extLst>
          </p:cNvPr>
          <p:cNvSpPr/>
          <p:nvPr/>
        </p:nvSpPr>
        <p:spPr>
          <a:xfrm>
            <a:off x="4082923" y="3228945"/>
            <a:ext cx="978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X</a:t>
            </a:r>
            <a:r>
              <a:rPr lang="ru-RU" dirty="0">
                <a:ea typeface="Calibri" panose="020F0502020204030204" pitchFamily="34" charset="0"/>
              </a:rPr>
              <a:t>-лучи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54575-530F-43B7-A4F5-230A552DD5CD}"/>
              </a:ext>
            </a:extLst>
          </p:cNvPr>
          <p:cNvSpPr/>
          <p:nvPr/>
        </p:nvSpPr>
        <p:spPr>
          <a:xfrm>
            <a:off x="4082923" y="322894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X</a:t>
            </a:r>
            <a:r>
              <a:rPr lang="ru-RU" dirty="0">
                <a:ea typeface="Calibri" panose="020F0502020204030204" pitchFamily="34" charset="0"/>
              </a:rPr>
              <a:t>-лучим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5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en-US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ГЮЙГЕНСА</a:t>
            </a:r>
            <a:r>
              <a:rPr lang="en-US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ФРЕНЕЛЯ</a:t>
            </a:r>
          </a:p>
        </p:txBody>
      </p:sp>
      <p:graphicFrame>
        <p:nvGraphicFramePr>
          <p:cNvPr id="61443" name="Object 6"/>
          <p:cNvGraphicFramePr>
            <a:graphicFrameLocks noChangeAspect="1"/>
          </p:cNvGraphicFramePr>
          <p:nvPr/>
        </p:nvGraphicFramePr>
        <p:xfrm>
          <a:off x="5724525" y="2757488"/>
          <a:ext cx="32131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8" name="Equation" r:id="rId3" imgW="1777229" imgH="482391" progId="Equation.DSMT4">
                  <p:embed/>
                </p:oleObj>
              </mc:Choice>
              <mc:Fallback>
                <p:oleObj name="Equation" r:id="rId3" imgW="1777229" imgH="4823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757488"/>
                        <a:ext cx="3213100" cy="871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4" name="Picture 8" descr="IMG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32923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5" name="Object 9"/>
          <p:cNvGraphicFramePr>
            <a:graphicFrameLocks noChangeAspect="1"/>
          </p:cNvGraphicFramePr>
          <p:nvPr/>
        </p:nvGraphicFramePr>
        <p:xfrm>
          <a:off x="1679575" y="4868863"/>
          <a:ext cx="5837238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9" name="Equation" r:id="rId6" imgW="1955800" imgH="482600" progId="Equation.DSMT4">
                  <p:embed/>
                </p:oleObj>
              </mc:Choice>
              <mc:Fallback>
                <p:oleObj name="Equation" r:id="rId6" imgW="1955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4868863"/>
                        <a:ext cx="5837238" cy="1439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10"/>
          <p:cNvGraphicFramePr>
            <a:graphicFrameLocks noChangeAspect="1"/>
          </p:cNvGraphicFramePr>
          <p:nvPr/>
        </p:nvGraphicFramePr>
        <p:xfrm>
          <a:off x="6084888" y="3860800"/>
          <a:ext cx="23764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0" name="Equation" r:id="rId8" imgW="1270000" imgH="457200" progId="Equation.DSMT4">
                  <p:embed/>
                </p:oleObj>
              </mc:Choice>
              <mc:Fallback>
                <p:oleObj name="Equation" r:id="rId8" imgW="1270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3860800"/>
                        <a:ext cx="23764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7" name="Объект 1"/>
          <p:cNvGraphicFramePr>
            <a:graphicFrameLocks noChangeAspect="1"/>
          </p:cNvGraphicFramePr>
          <p:nvPr/>
        </p:nvGraphicFramePr>
        <p:xfrm>
          <a:off x="6300788" y="1557338"/>
          <a:ext cx="1727200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1" name="Equation" r:id="rId10" imgW="850531" imgH="393529" progId="Equation.DSMT4">
                  <p:embed/>
                </p:oleObj>
              </mc:Choice>
              <mc:Fallback>
                <p:oleObj name="Equation" r:id="rId10" imgW="85053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557338"/>
                        <a:ext cx="1727200" cy="798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4" name="TextBox 2"/>
          <p:cNvSpPr txBox="1">
            <a:spLocks noChangeArrowheads="1"/>
          </p:cNvSpPr>
          <p:nvPr/>
        </p:nvSpPr>
        <p:spPr bwMode="auto">
          <a:xfrm>
            <a:off x="2195513" y="2420938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a’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7868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9"/>
          <p:cNvGraphicFramePr>
            <a:graphicFrameLocks noChangeAspect="1"/>
          </p:cNvGraphicFramePr>
          <p:nvPr/>
        </p:nvGraphicFramePr>
        <p:xfrm>
          <a:off x="631825" y="5157788"/>
          <a:ext cx="7726363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1" name="Equation" r:id="rId3" imgW="3251200" imgH="393700" progId="Equation.DSMT4">
                  <p:embed/>
                </p:oleObj>
              </mc:Choice>
              <mc:Fallback>
                <p:oleObj name="Equation" r:id="rId3" imgW="3251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5157788"/>
                        <a:ext cx="7726363" cy="935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23" descr="IMG_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7483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1"/>
          <p:cNvSpPr txBox="1">
            <a:spLocks noChangeArrowheads="1"/>
          </p:cNvSpPr>
          <p:nvPr/>
        </p:nvSpPr>
        <p:spPr bwMode="auto">
          <a:xfrm>
            <a:off x="0" y="180975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Окружим источник сферической волны </a:t>
            </a:r>
            <a:r>
              <a:rPr lang="en-US" altLang="ru-RU" sz="2000">
                <a:solidFill>
                  <a:schemeClr val="accent2"/>
                </a:solidFill>
              </a:rPr>
              <a:t>O</a:t>
            </a:r>
            <a:r>
              <a:rPr lang="ru-RU" altLang="ru-RU" sz="2000">
                <a:solidFill>
                  <a:schemeClr val="accent2"/>
                </a:solidFill>
              </a:rPr>
              <a:t> сферой </a:t>
            </a:r>
            <a:r>
              <a:rPr lang="en-US" altLang="ru-RU" sz="2000">
                <a:solidFill>
                  <a:schemeClr val="accent2"/>
                </a:solidFill>
              </a:rPr>
              <a:t>S</a:t>
            </a:r>
            <a:r>
              <a:rPr lang="ru-RU" altLang="ru-RU" sz="2000">
                <a:solidFill>
                  <a:schemeClr val="accent2"/>
                </a:solidFill>
              </a:rPr>
              <a:t> вдоль фронта волны. Разобьем поверхность сферы </a:t>
            </a:r>
            <a:r>
              <a:rPr lang="en-US" altLang="ru-RU" sz="2000">
                <a:solidFill>
                  <a:schemeClr val="accent2"/>
                </a:solidFill>
              </a:rPr>
              <a:t>S </a:t>
            </a:r>
            <a:r>
              <a:rPr lang="ru-RU" altLang="ru-RU" sz="2000">
                <a:solidFill>
                  <a:schemeClr val="accent2"/>
                </a:solidFill>
              </a:rPr>
              <a:t>на элементы в виде концентрических колец вокруг направления </a:t>
            </a:r>
            <a:r>
              <a:rPr lang="en-US" altLang="ru-RU" sz="2000">
                <a:solidFill>
                  <a:schemeClr val="accent2"/>
                </a:solidFill>
              </a:rPr>
              <a:t>OM</a:t>
            </a:r>
            <a:r>
              <a:rPr lang="ru-RU" altLang="ru-RU" sz="200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62469" name="TextBox 2"/>
          <p:cNvSpPr txBox="1">
            <a:spLocks noChangeArrowheads="1"/>
          </p:cNvSpPr>
          <p:nvPr/>
        </p:nvSpPr>
        <p:spPr bwMode="auto">
          <a:xfrm>
            <a:off x="5867400" y="1395413"/>
            <a:ext cx="3276600" cy="304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</a:rPr>
              <a:t>Выберем размеры этих элементов так, что бы волны от соседних колец приходили</a:t>
            </a:r>
            <a:r>
              <a:rPr lang="en-US" altLang="ru-RU" sz="2400">
                <a:solidFill>
                  <a:schemeClr val="accent2"/>
                </a:solidFill>
              </a:rPr>
              <a:t> </a:t>
            </a:r>
            <a:r>
              <a:rPr lang="ru-RU" altLang="ru-RU" sz="2400">
                <a:solidFill>
                  <a:schemeClr val="accent2"/>
                </a:solidFill>
              </a:rPr>
              <a:t>в точку </a:t>
            </a:r>
            <a:r>
              <a:rPr lang="en-US" altLang="ru-RU" sz="2400">
                <a:solidFill>
                  <a:schemeClr val="accent2"/>
                </a:solidFill>
              </a:rPr>
              <a:t>M </a:t>
            </a:r>
            <a:r>
              <a:rPr lang="ru-RU" altLang="ru-RU" sz="2400">
                <a:solidFill>
                  <a:schemeClr val="accent2"/>
                </a:solidFill>
              </a:rPr>
              <a:t>в противофазе. Т.е. должно выполняться соотношение: </a:t>
            </a:r>
            <a:r>
              <a:rPr lang="en-US" altLang="ru-RU" sz="2400">
                <a:solidFill>
                  <a:schemeClr val="accent2"/>
                </a:solidFill>
              </a:rPr>
              <a:t> </a:t>
            </a:r>
            <a:r>
              <a:rPr lang="ru-RU" altLang="ru-RU" sz="240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3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nimBg="1"/>
      <p:bldP spid="624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6"/>
          <p:cNvGraphicFramePr>
            <a:graphicFrameLocks noChangeAspect="1"/>
          </p:cNvGraphicFramePr>
          <p:nvPr/>
        </p:nvGraphicFramePr>
        <p:xfrm>
          <a:off x="4211638" y="1557338"/>
          <a:ext cx="3744912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6" name="Equation" r:id="rId3" imgW="1358900" imgH="228600" progId="Equation.DSMT4">
                  <p:embed/>
                </p:oleObj>
              </mc:Choice>
              <mc:Fallback>
                <p:oleObj name="Equation" r:id="rId3" imgW="1358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557338"/>
                        <a:ext cx="3744912" cy="630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1" name="Object 8"/>
          <p:cNvGraphicFramePr>
            <a:graphicFrameLocks noChangeAspect="1"/>
          </p:cNvGraphicFramePr>
          <p:nvPr/>
        </p:nvGraphicFramePr>
        <p:xfrm>
          <a:off x="1690688" y="4033838"/>
          <a:ext cx="59055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7" name="Equation" r:id="rId5" imgW="2628900" imgH="533400" progId="Equation.DSMT4">
                  <p:embed/>
                </p:oleObj>
              </mc:Choice>
              <mc:Fallback>
                <p:oleObj name="Equation" r:id="rId5" imgW="26289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4033838"/>
                        <a:ext cx="5905500" cy="1198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2" name="Object 12"/>
          <p:cNvGraphicFramePr>
            <a:graphicFrameLocks noChangeAspect="1"/>
          </p:cNvGraphicFramePr>
          <p:nvPr/>
        </p:nvGraphicFramePr>
        <p:xfrm>
          <a:off x="827088" y="476250"/>
          <a:ext cx="80041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8" name="Equation" r:id="rId7" imgW="3175000" imgH="228600" progId="Equation.DSMT4">
                  <p:embed/>
                </p:oleObj>
              </mc:Choice>
              <mc:Fallback>
                <p:oleObj name="Equation" r:id="rId7" imgW="3175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8004175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3" name="Picture 13" descr="IMG_0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0956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4" name="Object 14"/>
          <p:cNvGraphicFramePr>
            <a:graphicFrameLocks noChangeAspect="1"/>
          </p:cNvGraphicFramePr>
          <p:nvPr/>
        </p:nvGraphicFramePr>
        <p:xfrm>
          <a:off x="4932363" y="2565400"/>
          <a:ext cx="23764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9" name="Equation" r:id="rId10" imgW="1270000" imgH="457200" progId="Equation.DSMT4">
                  <p:embed/>
                </p:oleObj>
              </mc:Choice>
              <mc:Fallback>
                <p:oleObj name="Equation" r:id="rId10" imgW="1270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565400"/>
                        <a:ext cx="2376487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2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3" descr="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575"/>
            <a:ext cx="688181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1" name="Object 9"/>
          <p:cNvGraphicFramePr>
            <a:graphicFrameLocks noChangeAspect="1"/>
          </p:cNvGraphicFramePr>
          <p:nvPr/>
        </p:nvGraphicFramePr>
        <p:xfrm>
          <a:off x="1019175" y="4527550"/>
          <a:ext cx="30321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3" name="Equation" r:id="rId4" imgW="545863" imgH="241195" progId="Equation.DSMT4">
                  <p:embed/>
                </p:oleObj>
              </mc:Choice>
              <mc:Fallback>
                <p:oleObj name="Equation" r:id="rId4" imgW="54586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4527550"/>
                        <a:ext cx="3032125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10"/>
          <p:cNvGraphicFramePr>
            <a:graphicFrameLocks noChangeAspect="1"/>
          </p:cNvGraphicFramePr>
          <p:nvPr/>
        </p:nvGraphicFramePr>
        <p:xfrm>
          <a:off x="4732338" y="4095750"/>
          <a:ext cx="22860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4" name="Equation" r:id="rId6" imgW="1422400" imgH="431800" progId="Equation.DSMT4">
                  <p:embed/>
                </p:oleObj>
              </mc:Choice>
              <mc:Fallback>
                <p:oleObj name="Equation" r:id="rId6" imgW="1422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338" y="4095750"/>
                        <a:ext cx="2286000" cy="693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11"/>
          <p:cNvGraphicFramePr>
            <a:graphicFrameLocks noChangeAspect="1"/>
          </p:cNvGraphicFramePr>
          <p:nvPr/>
        </p:nvGraphicFramePr>
        <p:xfrm>
          <a:off x="4572000" y="4941888"/>
          <a:ext cx="22479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5" name="Equation" r:id="rId8" imgW="850531" imgH="672808" progId="Equation.DSMT4">
                  <p:embed/>
                </p:oleObj>
              </mc:Choice>
              <mc:Fallback>
                <p:oleObj name="Equation" r:id="rId8" imgW="850531" imgH="67280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941888"/>
                        <a:ext cx="2247900" cy="1778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4" name="Text Box 15"/>
          <p:cNvSpPr txBox="1">
            <a:spLocks noChangeArrowheads="1"/>
          </p:cNvSpPr>
          <p:nvPr/>
        </p:nvSpPr>
        <p:spPr bwMode="auto">
          <a:xfrm>
            <a:off x="7251700" y="5319713"/>
            <a:ext cx="1203325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chemeClr val="accent2"/>
                </a:solidFill>
              </a:rPr>
              <a:t>!!!!!!</a:t>
            </a:r>
            <a:endParaRPr lang="ru-RU" altLang="ru-RU" sz="4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23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125538"/>
            <a:ext cx="398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0354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0" name="Object 6"/>
          <p:cNvGraphicFramePr>
            <a:graphicFrameLocks noChangeAspect="1"/>
          </p:cNvGraphicFramePr>
          <p:nvPr/>
        </p:nvGraphicFramePr>
        <p:xfrm>
          <a:off x="1042988" y="4652963"/>
          <a:ext cx="3511550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0" name="Equation" r:id="rId5" imgW="1091726" imgH="469696" progId="Equation.DSMT4">
                  <p:embed/>
                </p:oleObj>
              </mc:Choice>
              <mc:Fallback>
                <p:oleObj name="Equation" r:id="rId5" imgW="1091726" imgH="46969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652963"/>
                        <a:ext cx="3511550" cy="1512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7"/>
          <p:cNvGraphicFramePr>
            <a:graphicFrameLocks noChangeAspect="1"/>
          </p:cNvGraphicFramePr>
          <p:nvPr/>
        </p:nvGraphicFramePr>
        <p:xfrm>
          <a:off x="4932363" y="4868863"/>
          <a:ext cx="340201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1" name="Equation" r:id="rId7" imgW="748975" imgH="253890" progId="Equation.DSMT4">
                  <p:embed/>
                </p:oleObj>
              </mc:Choice>
              <mc:Fallback>
                <p:oleObj name="Equation" r:id="rId7" imgW="748975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868863"/>
                        <a:ext cx="3402012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Зональные пластинки Френеля</a:t>
            </a:r>
          </a:p>
        </p:txBody>
      </p:sp>
    </p:spTree>
    <p:extLst>
      <p:ext uri="{BB962C8B-B14F-4D97-AF65-F5344CB8AC3E}">
        <p14:creationId xmlns:p14="http://schemas.microsoft.com/office/powerpoint/2010/main" val="291157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ZP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7783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ZP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5843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5940425" y="3022600"/>
            <a:ext cx="1368425" cy="208915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7171" name="Picture 4" descr="Spectr EK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9725"/>
            <a:ext cx="91440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7"/>
          <p:cNvSpPr>
            <a:spLocks noChangeArrowheads="1"/>
          </p:cNvSpPr>
          <p:nvPr/>
        </p:nvSpPr>
        <p:spPr bwMode="auto">
          <a:xfrm>
            <a:off x="6291263" y="4822825"/>
            <a:ext cx="1008062" cy="1368425"/>
          </a:xfrm>
          <a:prstGeom prst="upArrow">
            <a:avLst>
              <a:gd name="adj1" fmla="val 50000"/>
              <a:gd name="adj2" fmla="val 33937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FF5050"/>
              </a:solidFill>
            </a:endParaRPr>
          </a:p>
        </p:txBody>
      </p:sp>
      <p:sp>
        <p:nvSpPr>
          <p:cNvPr id="7173" name="AutoShape 8"/>
          <p:cNvSpPr>
            <a:spLocks noChangeArrowheads="1"/>
          </p:cNvSpPr>
          <p:nvPr/>
        </p:nvSpPr>
        <p:spPr bwMode="auto">
          <a:xfrm>
            <a:off x="6251575" y="1871663"/>
            <a:ext cx="863600" cy="1223962"/>
          </a:xfrm>
          <a:prstGeom prst="downArrow">
            <a:avLst>
              <a:gd name="adj1" fmla="val 50000"/>
              <a:gd name="adj2" fmla="val 35432"/>
            </a:avLst>
          </a:prstGeom>
          <a:solidFill>
            <a:srgbClr val="FF505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  <a:cs typeface="Arial" panose="020B0604020202020204" pitchFamily="34" charset="0"/>
              </a:rPr>
              <a:t>Спектр электромагнитного излучения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1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8106"/>
            <a:ext cx="7767052" cy="590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центральных зон 4-х уровневой кольцевой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зонной пластинки в растровом электронном микроскопе</a:t>
            </a:r>
          </a:p>
        </p:txBody>
      </p:sp>
    </p:spTree>
    <p:extLst>
      <p:ext uri="{BB962C8B-B14F-4D97-AF65-F5344CB8AC3E}">
        <p14:creationId xmlns:p14="http://schemas.microsoft.com/office/powerpoint/2010/main" val="1402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29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9706"/>
            <a:ext cx="5293444" cy="515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1032"/>
          <p:cNvSpPr txBox="1">
            <a:spLocks noChangeArrowheads="1"/>
          </p:cNvSpPr>
          <p:nvPr/>
        </p:nvSpPr>
        <p:spPr bwMode="auto">
          <a:xfrm>
            <a:off x="0" y="6219502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Э.В.Суворов</a:t>
            </a: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В.И.Половинкина</a:t>
            </a: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Письма в ЖЭТФ,20,5,326-329,1974.</a:t>
            </a:r>
            <a:endParaRPr lang="en-US" altLang="ru-RU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В.Л.Инденбом</a:t>
            </a: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Э.В.Суворов</a:t>
            </a: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И.Ш.Слободецкий</a:t>
            </a: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ЖЭТФ,71,19.0,359-369,1976.</a:t>
            </a:r>
          </a:p>
        </p:txBody>
      </p:sp>
      <p:sp>
        <p:nvSpPr>
          <p:cNvPr id="68614" name="Text Box 1028"/>
          <p:cNvSpPr txBox="1">
            <a:spLocks noChangeArrowheads="1"/>
          </p:cNvSpPr>
          <p:nvPr/>
        </p:nvSpPr>
        <p:spPr bwMode="auto">
          <a:xfrm>
            <a:off x="0" y="2381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Фокусировка модулированных волн при дифракции на совершенных 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4855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0" y="2205038"/>
            <a:ext cx="914400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Ускорители заряженных частиц – источники рентгеновского излучения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67" y="1196752"/>
            <a:ext cx="4656711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381328"/>
            <a:ext cx="9144000" cy="406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Winick H</a:t>
            </a:r>
            <a:r>
              <a:rPr lang="ru-RU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., (1998) </a:t>
            </a:r>
            <a:r>
              <a:rPr lang="en-US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J</a:t>
            </a:r>
            <a:r>
              <a:rPr lang="ru-RU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.</a:t>
            </a:r>
            <a:r>
              <a:rPr lang="en-US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Synchrotron Rad</a:t>
            </a:r>
            <a:r>
              <a:rPr lang="ru-RU" altLang="ru-RU" sz="2000" dirty="0">
                <a:solidFill>
                  <a:srgbClr val="3333CC"/>
                </a:solidFill>
                <a:cs typeface="Times New Roman" panose="02020603050405020304" pitchFamily="18" charset="0"/>
              </a:rPr>
              <a:t>.,5, 168-76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" y="0"/>
            <a:ext cx="9144000" cy="11364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CC"/>
                </a:solidFill>
                <a:cs typeface="Times New Roman" panose="02020603050405020304" pitchFamily="18" charset="0"/>
              </a:rPr>
              <a:t>Яркость рентгеновских источников </a:t>
            </a:r>
            <a:endParaRPr lang="en-US" altLang="ru-RU" b="1" dirty="0">
              <a:solidFill>
                <a:srgbClr val="3333CC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CC"/>
                </a:solidFill>
                <a:cs typeface="Times New Roman" panose="02020603050405020304" pitchFamily="18" charset="0"/>
              </a:rPr>
              <a:t>в фотонах /сек</a:t>
            </a:r>
            <a:r>
              <a:rPr lang="ru-RU" altLang="ru-RU" b="1" baseline="30000" dirty="0">
                <a:solidFill>
                  <a:srgbClr val="3333CC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b="1" dirty="0">
                <a:solidFill>
                  <a:srgbClr val="3333CC"/>
                </a:solidFill>
                <a:cs typeface="Times New Roman" panose="02020603050405020304" pitchFamily="18" charset="0"/>
              </a:rPr>
              <a:t>мм</a:t>
            </a:r>
            <a:r>
              <a:rPr lang="ru-RU" altLang="ru-RU" b="1" baseline="30000" dirty="0">
                <a:solidFill>
                  <a:srgbClr val="3333CC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b="1" dirty="0">
                <a:solidFill>
                  <a:srgbClr val="3333CC"/>
                </a:solidFill>
                <a:cs typeface="Times New Roman" panose="02020603050405020304" pitchFamily="18" charset="0"/>
              </a:rPr>
              <a:t>мрад</a:t>
            </a:r>
            <a:r>
              <a:rPr lang="ru-RU" altLang="ru-RU" b="1" baseline="30000" dirty="0">
                <a:solidFill>
                  <a:srgbClr val="3333CC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b="1" dirty="0">
                <a:solidFill>
                  <a:srgbClr val="3333CC"/>
                </a:solidFill>
                <a:cs typeface="Times New Roman" panose="02020603050405020304" pitchFamily="18" charset="0"/>
              </a:rPr>
              <a:t>, как функция времени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41"/>
          <p:cNvSpPr>
            <a:spLocks noChangeArrowheads="1"/>
          </p:cNvSpPr>
          <p:nvPr/>
        </p:nvSpPr>
        <p:spPr bwMode="auto">
          <a:xfrm>
            <a:off x="1116013" y="4941888"/>
            <a:ext cx="3311525" cy="172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20483" name="Rectangle 1040"/>
          <p:cNvSpPr>
            <a:spLocks noChangeArrowheads="1"/>
          </p:cNvSpPr>
          <p:nvPr/>
        </p:nvSpPr>
        <p:spPr bwMode="auto">
          <a:xfrm>
            <a:off x="5795963" y="1557338"/>
            <a:ext cx="2663825" cy="20875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20484" name="Picture 1026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8768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029"/>
          <p:cNvSpPr>
            <a:spLocks noChangeArrowheads="1"/>
          </p:cNvSpPr>
          <p:nvPr/>
        </p:nvSpPr>
        <p:spPr bwMode="auto">
          <a:xfrm>
            <a:off x="3981450" y="3097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graphicFrame>
        <p:nvGraphicFramePr>
          <p:cNvPr id="20486" name="Object 1024"/>
          <p:cNvGraphicFramePr>
            <a:graphicFrameLocks noChangeAspect="1"/>
          </p:cNvGraphicFramePr>
          <p:nvPr/>
        </p:nvGraphicFramePr>
        <p:xfrm>
          <a:off x="5943600" y="1557338"/>
          <a:ext cx="2438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0" name="Equation" r:id="rId5" imgW="1181100" imgH="457200" progId="Equation.DSMT4">
                  <p:embed/>
                </p:oleObj>
              </mc:Choice>
              <mc:Fallback>
                <p:oleObj name="Equation" r:id="rId5" imgW="1181100" imgH="457200" progId="Equation.DSMT4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557338"/>
                        <a:ext cx="2438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1025"/>
          <p:cNvGraphicFramePr>
            <a:graphicFrameLocks noChangeAspect="1"/>
          </p:cNvGraphicFramePr>
          <p:nvPr/>
        </p:nvGraphicFramePr>
        <p:xfrm>
          <a:off x="7315200" y="2449513"/>
          <a:ext cx="10668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1" name="Equation" r:id="rId7" imgW="558558" imgH="393529" progId="Equation.DSMT4">
                  <p:embed/>
                </p:oleObj>
              </mc:Choice>
              <mc:Fallback>
                <p:oleObj name="Equation" r:id="rId7" imgW="558558" imgH="393529" progId="Equation.DSMT4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449513"/>
                        <a:ext cx="10668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1026"/>
          <p:cNvGraphicFramePr>
            <a:graphicFrameLocks noChangeAspect="1"/>
          </p:cNvGraphicFramePr>
          <p:nvPr/>
        </p:nvGraphicFramePr>
        <p:xfrm>
          <a:off x="5943600" y="2451100"/>
          <a:ext cx="11430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2" name="Equation" r:id="rId9" imgW="583947" imgH="393529" progId="Equation.DSMT4">
                  <p:embed/>
                </p:oleObj>
              </mc:Choice>
              <mc:Fallback>
                <p:oleObj name="Equation" r:id="rId9" imgW="583947" imgH="393529" progId="Equation.DSMT4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451100"/>
                        <a:ext cx="11430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027"/>
          <p:cNvGraphicFramePr>
            <a:graphicFrameLocks noChangeAspect="1"/>
          </p:cNvGraphicFramePr>
          <p:nvPr/>
        </p:nvGraphicFramePr>
        <p:xfrm>
          <a:off x="6477000" y="3255963"/>
          <a:ext cx="1371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3" name="Equation" r:id="rId11" imgW="660400" imgH="228600" progId="Equation.DSMT4">
                  <p:embed/>
                </p:oleObj>
              </mc:Choice>
              <mc:Fallback>
                <p:oleObj name="Equation" r:id="rId11" imgW="660400" imgH="228600" progId="Equation.DSMT4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255963"/>
                        <a:ext cx="13716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028"/>
          <p:cNvGraphicFramePr>
            <a:graphicFrameLocks noChangeAspect="1"/>
          </p:cNvGraphicFramePr>
          <p:nvPr/>
        </p:nvGraphicFramePr>
        <p:xfrm>
          <a:off x="1908175" y="5013325"/>
          <a:ext cx="1447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4" name="Equation" r:id="rId13" imgW="825500" imgH="393700" progId="Equation.DSMT4">
                  <p:embed/>
                </p:oleObj>
              </mc:Choice>
              <mc:Fallback>
                <p:oleObj name="Equation" r:id="rId13" imgW="825500" imgH="393700" progId="Equation.DSMT4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013325"/>
                        <a:ext cx="1447800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029"/>
          <p:cNvGraphicFramePr>
            <a:graphicFrameLocks noChangeAspect="1"/>
          </p:cNvGraphicFramePr>
          <p:nvPr/>
        </p:nvGraphicFramePr>
        <p:xfrm>
          <a:off x="1258888" y="5876925"/>
          <a:ext cx="30480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5" name="Equation" r:id="rId15" imgW="1866900" imgH="431800" progId="Equation.DSMT4">
                  <p:embed/>
                </p:oleObj>
              </mc:Choice>
              <mc:Fallback>
                <p:oleObj name="Equation" r:id="rId15" imgW="1866900" imgH="431800" progId="Equation.DSMT4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876925"/>
                        <a:ext cx="30480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Text Box 1035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</a:rPr>
              <a:t>Синхротронное излучения испускаемое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</a:rPr>
              <a:t>релятивистскими электронами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</a:rPr>
              <a:t>движущимися вдоль кольцевой орбиты</a:t>
            </a:r>
          </a:p>
        </p:txBody>
      </p:sp>
      <p:sp>
        <p:nvSpPr>
          <p:cNvPr id="20493" name="Text Box 1031"/>
          <p:cNvSpPr txBox="1">
            <a:spLocks noChangeArrowheads="1"/>
          </p:cNvSpPr>
          <p:nvPr/>
        </p:nvSpPr>
        <p:spPr bwMode="auto">
          <a:xfrm>
            <a:off x="5334000" y="3733800"/>
            <a:ext cx="3644900" cy="278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P</a:t>
            </a:r>
            <a:r>
              <a:rPr lang="en-US" altLang="ru-RU" sz="1600">
                <a:solidFill>
                  <a:schemeClr val="accent2"/>
                </a:solidFill>
              </a:rPr>
              <a:t>- </a:t>
            </a:r>
            <a:r>
              <a:rPr lang="ru-RU" altLang="ru-RU" sz="1600">
                <a:solidFill>
                  <a:schemeClr val="accent2"/>
                </a:solidFill>
              </a:rPr>
              <a:t>мощность рентгеновского излучения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R</a:t>
            </a:r>
            <a:r>
              <a:rPr lang="en-US" altLang="ru-RU" sz="1600">
                <a:solidFill>
                  <a:schemeClr val="accent2"/>
                </a:solidFill>
              </a:rPr>
              <a:t> – </a:t>
            </a:r>
            <a:r>
              <a:rPr lang="ru-RU" altLang="ru-RU" sz="1600">
                <a:solidFill>
                  <a:schemeClr val="accent2"/>
                </a:solidFill>
              </a:rPr>
              <a:t>радиус орбиты электронов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v</a:t>
            </a:r>
            <a:r>
              <a:rPr lang="en-US" altLang="ru-RU" sz="1600">
                <a:solidFill>
                  <a:schemeClr val="accent2"/>
                </a:solidFill>
              </a:rPr>
              <a:t> – </a:t>
            </a:r>
            <a:r>
              <a:rPr lang="ru-RU" altLang="ru-RU" sz="1600">
                <a:solidFill>
                  <a:schemeClr val="accent2"/>
                </a:solidFill>
              </a:rPr>
              <a:t>скорость электронов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E</a:t>
            </a:r>
            <a:r>
              <a:rPr lang="en-US" altLang="ru-RU" sz="1600">
                <a:solidFill>
                  <a:schemeClr val="accent2"/>
                </a:solidFill>
              </a:rPr>
              <a:t> – </a:t>
            </a:r>
            <a:r>
              <a:rPr lang="ru-RU" altLang="ru-RU" sz="1600">
                <a:solidFill>
                  <a:schemeClr val="accent2"/>
                </a:solidFill>
              </a:rPr>
              <a:t>энергия электронов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solidFill>
                  <a:schemeClr val="accent2"/>
                </a:solidFill>
              </a:rPr>
              <a:t>с</a:t>
            </a:r>
            <a:r>
              <a:rPr lang="ru-RU" altLang="ru-RU" sz="1600">
                <a:solidFill>
                  <a:schemeClr val="accent2"/>
                </a:solidFill>
              </a:rPr>
              <a:t> – скорость света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B</a:t>
            </a:r>
            <a:r>
              <a:rPr lang="en-US" altLang="ru-RU" sz="1600">
                <a:solidFill>
                  <a:schemeClr val="accent2"/>
                </a:solidFill>
              </a:rPr>
              <a:t> – </a:t>
            </a:r>
            <a:r>
              <a:rPr lang="ru-RU" altLang="ru-RU" sz="1600">
                <a:solidFill>
                  <a:schemeClr val="accent2"/>
                </a:solidFill>
              </a:rPr>
              <a:t>напряженность магнитного поля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e</a:t>
            </a:r>
            <a:r>
              <a:rPr lang="en-US" altLang="ru-RU" sz="1600">
                <a:solidFill>
                  <a:schemeClr val="accent2"/>
                </a:solidFill>
              </a:rPr>
              <a:t> – </a:t>
            </a:r>
            <a:r>
              <a:rPr lang="ru-RU" altLang="ru-RU" sz="1600">
                <a:solidFill>
                  <a:schemeClr val="accent2"/>
                </a:solidFill>
              </a:rPr>
              <a:t>заряд электрона</a:t>
            </a:r>
            <a:endParaRPr lang="en-US" altLang="ru-RU" sz="16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>
                <a:solidFill>
                  <a:schemeClr val="accent2"/>
                </a:solidFill>
              </a:rPr>
              <a:t>m</a:t>
            </a:r>
            <a:r>
              <a:rPr lang="ru-RU" altLang="ru-RU" sz="1600">
                <a:solidFill>
                  <a:schemeClr val="accent2"/>
                </a:solidFill>
              </a:rPr>
              <a:t> </a:t>
            </a:r>
            <a:r>
              <a:rPr lang="en-US" altLang="ru-RU" sz="1600">
                <a:solidFill>
                  <a:schemeClr val="accent2"/>
                </a:solidFill>
              </a:rPr>
              <a:t>–</a:t>
            </a:r>
            <a:r>
              <a:rPr lang="ru-RU" altLang="ru-RU" sz="1600">
                <a:solidFill>
                  <a:schemeClr val="accent2"/>
                </a:solidFill>
              </a:rPr>
              <a:t> масса электрона </a:t>
            </a:r>
            <a:endParaRPr lang="en-US" altLang="ru-RU" sz="16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chemeClr val="accent2"/>
                </a:solidFill>
              </a:rPr>
              <a:t>P </a:t>
            </a:r>
            <a:r>
              <a:rPr lang="en-US" altLang="ru-RU" sz="1600">
                <a:solidFill>
                  <a:schemeClr val="accent2"/>
                </a:solidFill>
              </a:rPr>
              <a:t>– </a:t>
            </a:r>
            <a:r>
              <a:rPr lang="ru-RU" altLang="ru-RU" sz="1600">
                <a:solidFill>
                  <a:schemeClr val="accent2"/>
                </a:solidFill>
              </a:rPr>
              <a:t>Направление вектора поляризации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accent2"/>
                </a:solidFill>
              </a:rPr>
              <a:t>       рентгеновского пучка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Y"/>
            </a:pPr>
            <a:r>
              <a:rPr lang="en-US" altLang="ru-RU" sz="1600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- </a:t>
            </a:r>
            <a:r>
              <a:rPr lang="ru-RU" altLang="ru-RU" sz="1600">
                <a:solidFill>
                  <a:schemeClr val="accent2"/>
                </a:solidFill>
              </a:rPr>
              <a:t>вертикальная расходимость пучка</a:t>
            </a:r>
            <a:endParaRPr lang="en-US" altLang="ru-RU" sz="16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B424-D927-4C98-8825-0E0F8A4F05CB}"/>
              </a:ext>
            </a:extLst>
          </p:cNvPr>
          <p:cNvSpPr txBox="1"/>
          <p:nvPr/>
        </p:nvSpPr>
        <p:spPr>
          <a:xfrm>
            <a:off x="6648" y="0"/>
            <a:ext cx="91373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Спектр излучения синхротрона </a:t>
            </a:r>
            <a:r>
              <a:rPr lang="en-US" sz="4000" dirty="0"/>
              <a:t>DESY</a:t>
            </a:r>
            <a:r>
              <a:rPr lang="ru-RU" sz="40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2B06E-6E78-4463-A5E7-112FCE0F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837715"/>
            <a:ext cx="5472608" cy="602028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611188" y="836613"/>
            <a:ext cx="8137525" cy="4679950"/>
          </a:xfrm>
          <a:prstGeom prst="rect">
            <a:avLst/>
          </a:prstGeom>
          <a:solidFill>
            <a:schemeClr val="accent1"/>
          </a:solidFill>
          <a:ln w="762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22531" name="Picture 5" descr="Синхротр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09600"/>
            <a:ext cx="9153525" cy="5267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esrf_greno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628775"/>
            <a:ext cx="9148763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-26988" y="0"/>
            <a:ext cx="9170988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Европейский центр </a:t>
            </a:r>
            <a:r>
              <a:rPr lang="ru-RU" altLang="ru-RU" sz="36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синхротронных</a:t>
            </a: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исследований (ESRF)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Гренобле, Франция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19467" cy="546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83558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Схема синхротрона с выводами излучения на экспериментальные станции</a:t>
            </a:r>
          </a:p>
        </p:txBody>
      </p:sp>
    </p:spTree>
    <p:extLst>
      <p:ext uri="{BB962C8B-B14F-4D97-AF65-F5344CB8AC3E}">
        <p14:creationId xmlns:p14="http://schemas.microsoft.com/office/powerpoint/2010/main" val="1849935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Рис. 1. Схематическое изображение синхротрона ESRF. Рис. с сайта www.esrf.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5589588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E=6Gev; </a:t>
            </a: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кольца 844 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262099"/>
              </p:ext>
            </p:extLst>
          </p:nvPr>
        </p:nvGraphicFramePr>
        <p:xfrm>
          <a:off x="0" y="5445224"/>
          <a:ext cx="38163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" name="Equation" r:id="rId4" imgW="1231366" imgH="418918" progId="Equation.DSMT4">
                  <p:embed/>
                </p:oleObj>
              </mc:Choice>
              <mc:Fallback>
                <p:oleObj name="Equation" r:id="rId4" imgW="1231366" imgH="418918" progId="Equation.DSMT4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45224"/>
                        <a:ext cx="3816350" cy="1084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0" y="120923"/>
            <a:ext cx="9144000" cy="193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характеризующие</a:t>
            </a:r>
            <a:r>
              <a:rPr lang="en-US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электромагнитное излучение</a:t>
            </a:r>
          </a:p>
        </p:txBody>
      </p:sp>
      <p:sp>
        <p:nvSpPr>
          <p:cNvPr id="8199" name="TextBox 2"/>
          <p:cNvSpPr txBox="1">
            <a:spLocks noChangeArrowheads="1"/>
          </p:cNvSpPr>
          <p:nvPr/>
        </p:nvSpPr>
        <p:spPr bwMode="auto">
          <a:xfrm>
            <a:off x="4429126" y="5445224"/>
            <a:ext cx="4714874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видимого света </a:t>
            </a:r>
            <a:r>
              <a:rPr lang="el-GR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20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</p:txBody>
      </p:sp>
      <p:sp>
        <p:nvSpPr>
          <p:cNvPr id="8200" name="TextBox 3"/>
          <p:cNvSpPr txBox="1">
            <a:spLocks noChangeArrowheads="1"/>
          </p:cNvSpPr>
          <p:nvPr/>
        </p:nvSpPr>
        <p:spPr bwMode="auto">
          <a:xfrm>
            <a:off x="4429125" y="6123509"/>
            <a:ext cx="47148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рентгеновского излучения 10</a:t>
            </a:r>
            <a:r>
              <a:rPr lang="ru-RU" altLang="ru-RU" sz="2000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</p:txBody>
      </p:sp>
      <p:pic>
        <p:nvPicPr>
          <p:cNvPr id="8286" name="Picture 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95513"/>
            <a:ext cx="32480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87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97" y="2209800"/>
            <a:ext cx="35623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88" name="Picture 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3645024"/>
            <a:ext cx="44100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9" grpId="0" animBg="1"/>
      <p:bldP spid="820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7greno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0"/>
            <a:ext cx="7935913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-12700" y="6134100"/>
            <a:ext cx="9144000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 ускорительного кольца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8greno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0"/>
            <a:ext cx="808355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5875" y="6149975"/>
            <a:ext cx="91281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 управления ускорителем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7greno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908050"/>
            <a:ext cx="47910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930775" y="4783138"/>
            <a:ext cx="3633788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Гренобля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ранним утром</a:t>
            </a: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8676" name="Picture 5" descr="25greno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0"/>
            <a:ext cx="4106862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04800" y="5541963"/>
            <a:ext cx="3678238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Гренобля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ночью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9greno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3550"/>
            <a:ext cx="5113337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4118789"/>
            <a:ext cx="9144000" cy="27392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Восемь часов измерений обходятся каждой группе учёных около 4000 евро. Для появления научной публикации нужно работать иногда не одну неделю чистого времени. </a:t>
            </a:r>
            <a:endParaRPr lang="en-US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представить себе стоимость одной такой статьи в журнале.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– дорогое удовольствие, но без науки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r>
              <a:rPr lang="ru-RU" altLang="ru-RU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существовать не может!!!</a:t>
            </a: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рентгенооптических лабораторий</a:t>
            </a:r>
            <a:endParaRPr lang="ru-RU" altLang="ru-RU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70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50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7625"/>
            <a:ext cx="9080500" cy="6810375"/>
          </a:xfrm>
          <a:prstGeom prst="rect">
            <a:avLst/>
          </a:prstGeom>
          <a:noFill/>
          <a:ln w="63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987675" y="6064250"/>
            <a:ext cx="49180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kumimoji="1" lang="en-US" altLang="ko-KR" sz="2800" b="1">
                <a:solidFill>
                  <a:srgbClr val="FFFF00"/>
                </a:solidFill>
                <a:latin typeface="Century Gothic" panose="020B0502020202020204" pitchFamily="34" charset="0"/>
                <a:ea typeface="Dotum" pitchFamily="34" charset="-127"/>
              </a:rPr>
              <a:t>Pohang Light Source, Korea</a:t>
            </a:r>
            <a:endParaRPr kumimoji="1" lang="en-US" altLang="ko-KR" sz="2800" b="1">
              <a:solidFill>
                <a:srgbClr val="FFFF00"/>
              </a:solidFill>
              <a:latin typeface="Century Gothic" panose="020B0502020202020204" pitchFamily="34" charset="0"/>
              <a:ea typeface="Gulim" pitchFamily="34" charset="-127"/>
            </a:endParaRPr>
          </a:p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1">
              <a:solidFill>
                <a:schemeClr val="bg1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pic>
        <p:nvPicPr>
          <p:cNvPr id="98310" name="Picture 6" descr="bg1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1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3975" y="49213"/>
            <a:ext cx="27193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kumimoji="1" lang="en-US" altLang="ko-KR" sz="2800" b="1">
                <a:solidFill>
                  <a:srgbClr val="FFFF00"/>
                </a:solidFill>
                <a:latin typeface="Century Gothic" panose="020B0502020202020204" pitchFamily="34" charset="0"/>
                <a:ea typeface="Dotum" pitchFamily="34" charset="-127"/>
              </a:rPr>
              <a:t>2.5 GeV (1995)</a:t>
            </a:r>
            <a:endParaRPr kumimoji="1" lang="en-US" altLang="ko-KR" sz="2800" b="1">
              <a:solidFill>
                <a:srgbClr val="FFFF00"/>
              </a:solidFill>
              <a:latin typeface="Century Gothic" panose="020B0502020202020204" pitchFamily="34" charset="0"/>
              <a:ea typeface="Gulim" pitchFamily="34" charset="-127"/>
            </a:endParaRPr>
          </a:p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1">
              <a:solidFill>
                <a:schemeClr val="bg1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4349750"/>
            <a:ext cx="2303463" cy="2520950"/>
            <a:chOff x="2723" y="821"/>
            <a:chExt cx="3037" cy="3499"/>
          </a:xfrm>
        </p:grpSpPr>
        <p:pic>
          <p:nvPicPr>
            <p:cNvPr id="30727" name="Picture 9" descr="PAL_Beam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821"/>
              <a:ext cx="3037" cy="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Rectangle 10"/>
            <p:cNvSpPr>
              <a:spLocks noChangeArrowheads="1"/>
            </p:cNvSpPr>
            <p:nvPr/>
          </p:nvSpPr>
          <p:spPr bwMode="auto">
            <a:xfrm>
              <a:off x="4967" y="1634"/>
              <a:ext cx="793" cy="13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BD7CDABF-19F5-4D8C-8C0E-D20CDBF37AC9}"/>
              </a:ext>
            </a:extLst>
          </p:cNvPr>
          <p:cNvGrpSpPr>
            <a:grpSpLocks/>
          </p:cNvGrpSpPr>
          <p:nvPr/>
        </p:nvGrpSpPr>
        <p:grpSpPr bwMode="auto">
          <a:xfrm>
            <a:off x="1403648" y="0"/>
            <a:ext cx="5832648" cy="6858000"/>
            <a:chOff x="2723" y="821"/>
            <a:chExt cx="3037" cy="3499"/>
          </a:xfrm>
        </p:grpSpPr>
        <p:pic>
          <p:nvPicPr>
            <p:cNvPr id="3" name="Picture 9" descr="PAL_BeamLine">
              <a:extLst>
                <a:ext uri="{FF2B5EF4-FFF2-40B4-BE49-F238E27FC236}">
                  <a16:creationId xmlns:a16="http://schemas.microsoft.com/office/drawing/2014/main" id="{C109816C-2388-4448-B57F-DA95230DA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821"/>
              <a:ext cx="3037" cy="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E3C14624-94E0-4A2E-AADF-86E668348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1634"/>
              <a:ext cx="793" cy="13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9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ostech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0350"/>
            <a:ext cx="91233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pos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300663"/>
            <a:ext cx="12969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C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90" y="5414963"/>
            <a:ext cx="1874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CBF7A-63FB-436D-ADAC-AD078159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5196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F4DA6-3BBB-4CDA-96F9-DFD749C45566}"/>
              </a:ext>
            </a:extLst>
          </p:cNvPr>
          <p:cNvSpPr txBox="1"/>
          <p:nvPr/>
        </p:nvSpPr>
        <p:spPr>
          <a:xfrm>
            <a:off x="0" y="5661248"/>
            <a:ext cx="9036496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cs typeface="Times New Roman" panose="02020603050405020304" pitchFamily="18" charset="0"/>
              </a:rPr>
              <a:t>Пхохан</a:t>
            </a:r>
            <a:r>
              <a:rPr lang="en-US" sz="4000" dirty="0">
                <a:cs typeface="Times New Roman" panose="02020603050405020304" pitchFamily="18" charset="0"/>
              </a:rPr>
              <a:t>   (</a:t>
            </a:r>
            <a:r>
              <a:rPr lang="ru-RU" sz="4000" dirty="0">
                <a:cs typeface="Times New Roman" panose="02020603050405020304" pitchFamily="18" charset="0"/>
              </a:rPr>
              <a:t>Южная Корея)</a:t>
            </a:r>
          </a:p>
        </p:txBody>
      </p:sp>
    </p:spTree>
    <p:extLst>
      <p:ext uri="{BB962C8B-B14F-4D97-AF65-F5344CB8AC3E}">
        <p14:creationId xmlns:p14="http://schemas.microsoft.com/office/powerpoint/2010/main" val="771682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0" y="1196975"/>
            <a:ext cx="9144000" cy="4154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создания </a:t>
            </a:r>
            <a:endParaRPr lang="en-US" alt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ЦЕРНа</a:t>
            </a:r>
            <a:r>
              <a:rPr lang="ru-RU" altLang="ru-RU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44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ru-RU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 Européen pour la Recherche Nucléaire</a:t>
            </a:r>
            <a:r>
              <a:rPr lang="ru-RU" alt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Европейский совет по ядерным исследованиям</a:t>
            </a:r>
            <a:r>
              <a:rPr lang="ru-RU" alt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476672"/>
            <a:ext cx="9144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Луи де Бройль официально предложил создать европейскую лабораторию на Европейской культурной конференции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(Лозанна, Швейцария, 1949).</a:t>
            </a:r>
            <a:r>
              <a:rPr lang="ru-RU" altLang="ru-RU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2708920"/>
            <a:ext cx="9139237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Следующий толчок был сделан американским Нобелевским лауреатом Исидором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Раби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июне 1950 года на пятой Общей конференции ЮНЕСКО во Флоренции (Италия), где он предложил «помочь и поддержать создание региональных исследовательских лабораторий для увеличения международного научного сотрудничества». </a:t>
            </a:r>
            <a:endParaRPr lang="ru-RU" alt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20923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характеризующие взаимодействие рентгеновского излучения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веществом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852936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4000" dirty="0"/>
              <a:t>Получение</a:t>
            </a:r>
          </a:p>
          <a:p>
            <a:pPr marL="457200" indent="-457200">
              <a:buAutoNum type="arabicPeriod"/>
            </a:pPr>
            <a:r>
              <a:rPr lang="ru-RU" sz="4000" dirty="0"/>
              <a:t>Спектр</a:t>
            </a:r>
          </a:p>
          <a:p>
            <a:pPr marL="457200" indent="-457200">
              <a:buAutoNum type="arabicPeriod"/>
            </a:pPr>
            <a:r>
              <a:rPr lang="ru-RU" sz="4000" dirty="0"/>
              <a:t>Поглощение </a:t>
            </a:r>
          </a:p>
          <a:p>
            <a:pPr marL="457200" indent="-457200">
              <a:buAutoNum type="arabicPeriod"/>
            </a:pPr>
            <a:r>
              <a:rPr lang="ru-RU" sz="4000" dirty="0"/>
              <a:t>Преломление </a:t>
            </a:r>
          </a:p>
          <a:p>
            <a:pPr marL="457200" indent="-457200">
              <a:buAutoNum type="arabicPeriod"/>
            </a:pPr>
            <a:r>
              <a:rPr lang="ru-RU" sz="4000"/>
              <a:t>Рассеяние</a:t>
            </a:r>
            <a:endParaRPr lang="ru-RU" sz="4000" dirty="0"/>
          </a:p>
          <a:p>
            <a:pPr marL="457200" indent="-457200">
              <a:buAutoNum type="arabicPeriod"/>
            </a:pPr>
            <a:r>
              <a:rPr lang="ru-RU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9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446955"/>
            <a:ext cx="9144000" cy="56938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 международных организаций в урегулировании послевоенных проблем, позволил ведущим европейским физикам предложить создать международный центр для экспериментальных физических исследований. С этим предложением выступили </a:t>
            </a:r>
            <a:endParaRPr lang="en-US" altLang="ru-RU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Рауль Дотри, Пьер </a:t>
            </a:r>
            <a:r>
              <a:rPr lang="ru-RU" altLang="ru-RU" sz="2800" b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Оже</a:t>
            </a:r>
            <a:r>
              <a:rPr lang="ru-RU" alt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Лев </a:t>
            </a:r>
            <a:r>
              <a:rPr lang="ru-RU" altLang="ru-RU" sz="2800" b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Коварски</a:t>
            </a:r>
            <a:r>
              <a:rPr lang="ru-RU" alt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Франции, </a:t>
            </a:r>
            <a:r>
              <a:rPr lang="ru-RU" altLang="ru-RU" sz="2800" b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Эдуардо</a:t>
            </a:r>
            <a:r>
              <a:rPr lang="ru-RU" alt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Амальди</a:t>
            </a:r>
            <a:r>
              <a:rPr lang="ru-RU" altLang="ru-RU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Италии и Нильс Бор в Дании.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 главная задача состояла в том что бы разделить возрастающую стоимость физических экспериментов в области физики высоких энергий между государствами-участниками. </a:t>
            </a:r>
          </a:p>
        </p:txBody>
      </p:sp>
    </p:spTree>
    <p:extLst>
      <p:ext uri="{BB962C8B-B14F-4D97-AF65-F5344CB8AC3E}">
        <p14:creationId xmlns:p14="http://schemas.microsoft.com/office/powerpoint/2010/main" val="23427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0" y="1125538"/>
            <a:ext cx="9144000" cy="3968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межправительственной встрече ЮНЕСКО в Париже в декабре 1951 года, было принято решение о создании Европейского совета по ядерным исследованиям. 11 стран подписало соглашение о создании временного Совета, тогда и возникло название ЦЕРН. На третьей сессии временного Совета в октябре 1952 года в Женеве </a:t>
            </a: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Швейцария</a:t>
            </a: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выбрана для размещения будущей лаборатории.</a:t>
            </a:r>
            <a:endParaRPr lang="en-US" altLang="ru-RU" sz="28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3813"/>
            <a:ext cx="89058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196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article13_imag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48665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расположения кольца большого адронного колайдера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DSCN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71" y="0"/>
            <a:ext cx="52800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4077072"/>
            <a:ext cx="91440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ЦЕРН</a:t>
            </a:r>
            <a:r>
              <a:rPr lang="ru-RU" altLang="ru-RU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ru-RU" altLang="ru-RU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— Европейская организация по ядерным исследованиям, крупнейшая в мире лаборатория физики высоких энергий. Также иногда переводится как </a:t>
            </a:r>
            <a:r>
              <a:rPr lang="ru-RU" altLang="ru-RU" sz="2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Европейский Центр ядерных исследований</a:t>
            </a:r>
            <a:r>
              <a:rPr lang="ru-RU" altLang="ru-RU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Аббревиатура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ru-RU" altLang="ru-RU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произошла от фр.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 Européen pour la Recherche Nucléaire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Европейский совет по ядерным исследованиям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cer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125538"/>
            <a:ext cx="84836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адронный </a:t>
            </a:r>
            <a:r>
              <a:rPr lang="ru-RU" altLang="ru-RU" sz="40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колайдер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Церне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Швейцария</a:t>
            </a:r>
            <a:r>
              <a:rPr lang="en-US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 (вид с вертолета)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14400"/>
            <a:ext cx="6840537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адронный колайдер в Церне,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Швейцария (вид с вертолета)</a:t>
            </a:r>
            <a:endParaRPr lang="ru-RU" altLang="ru-RU" sz="2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323850" y="6308725"/>
            <a:ext cx="4257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Аэропорт Женевы. Длина ВПП – 4км</a:t>
            </a:r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 flipV="1">
            <a:off x="1403350" y="5229225"/>
            <a:ext cx="1655763" cy="10795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99897A-AA8D-401D-ABB3-81F95793D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80"/>
            <a:ext cx="9144000" cy="65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22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212670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Большой адронный коллайд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3"/>
            <a:ext cx="8497888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3478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преломления для рентгеновских лучей всегда меньше единицы в отличии, например от оптики видимого света!!!</a:t>
            </a:r>
            <a:endParaRPr lang="ru-RU" altLang="ru-RU" sz="4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100263" y="3716338"/>
          <a:ext cx="494347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Equation" r:id="rId3" imgW="1307532" imgH="495085" progId="Equation.DSMT4">
                  <p:embed/>
                </p:oleObj>
              </mc:Choice>
              <mc:Fallback>
                <p:oleObj name="Equation" r:id="rId3" imgW="1307532" imgH="495085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3716338"/>
                        <a:ext cx="4943475" cy="1871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2100264" y="6021388"/>
            <a:ext cx="4943474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Лоренц-</a:t>
            </a:r>
            <a:r>
              <a:rPr lang="ru-RU" altLang="ru-RU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Лорентца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MG_4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993063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Тоннель ускорительного кольца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151131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0" y="-20638"/>
            <a:ext cx="9144000" cy="1200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обслуживание ускорителя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0" y="60325"/>
            <a:ext cx="9144000" cy="526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 взаимодействия сталкивающихся пучков составляет 14 ГэВ. Один из вопросов который возможно будет решен этими исследованиями, это вопрос о том, как возникает  масса всяких объектов, нас с вами в том числе, из чего состоит Вселенная в целом. Мы знаем, что на сегодняшний день из известных нам частиц состоит всего 4% вселенной, а остальные 96% – это нечто неизвестное (темная материя). В экспериментах, которые планируется проводить на коллайдере, физики надеются ответить, в том числе, и на эти вопросы. Спектр задач там чрезвычайно широк и исследования эти будут продолжаться лет 20 предположительно. На Большом адронном коллайдере будут исследоваться столкновения элементарных частиц (протонов).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5661025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более 10 миллиардов долларов США</a:t>
            </a:r>
            <a:endParaRPr lang="ru-RU" altLang="ru-RU" sz="28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1588" y="188913"/>
            <a:ext cx="9144000" cy="649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современным представлениям, вся Вселенная заполнена полем Хигса (бозонами Хигса). Любая частица, которая движется в этом поле, приобретает массу вследствие взаимодействия с этим полем. Без этого поля все частицы в стандартной модели были бы безмассовыми. Все тела, взаимодействуют друг с другом гравитационным полем. Массивные тела искривляют пространство и время. А масса приобретается за счет взаимодействия с полем Хигса. Физики надеятся построить единую теорию всех взаимодействий. </a:t>
            </a:r>
            <a:endParaRPr lang="ru-RU" altLang="ru-RU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0" y="1628800"/>
            <a:ext cx="9144000" cy="4708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Рентгеновский лазер, яркость которого на несколько порядков превосходит существующие источники синхротронного излучения, - это фантастика, которая вот-вот воплотится в реальность. Проект рентгеновского лазера на свободных электронах </a:t>
            </a:r>
            <a:r>
              <a:rPr lang="en-US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(Х-</a:t>
            </a:r>
            <a:r>
              <a:rPr lang="ru-RU" altLang="ru-RU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altLang="ru-RU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гее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Laser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осуществляется странами Евросоюза при активном участии России. Строительство началось в Германии в 2009 году, а в июне 1913 года пройден важный этап - завершено сооружение подземной части комплекса. Установку лазера и исследовательского оборудования планируется закончить к 2015 году. Сам лазер начнёт работать в 2016 году. В научном мире ждут появления уникального лазера, пожалуй, с не меньшим нетерпением, чем когда-то ожидали запуска Большого </a:t>
            </a:r>
            <a:r>
              <a:rPr lang="ru-RU" altLang="ru-RU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адронного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коллайдера</a:t>
            </a:r>
            <a:r>
              <a:rPr lang="ru-RU" alt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 исследователей появится научный инструмент, с помощью которого можно будет изучать строение биологических структур в атомном масштабе, тонкости быстрых химических реакций, экстремальные состояния вещества </a:t>
            </a:r>
            <a:endParaRPr lang="ru-RU" alt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Рентгеновский лазер на свободных электронах </a:t>
            </a:r>
            <a:r>
              <a:rPr lang="en-US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</a:t>
            </a:r>
            <a:endParaRPr lang="ru-RU" altLang="ru-RU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:\Лазер на свободных электронах\Ondul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255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E:\Лазер на свободных электронах\Studying in ondul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Лазер на свободных электронах\Map Hamburg-Shenef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844675"/>
            <a:ext cx="91821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250825" y="115888"/>
            <a:ext cx="8713788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accent2"/>
                </a:solidFill>
              </a:rPr>
              <a:t>Рентгеновский лазер на свободных электронах (Х-гау </a:t>
            </a:r>
            <a:r>
              <a:rPr lang="en-US" altLang="ru-RU" b="1">
                <a:solidFill>
                  <a:schemeClr val="accent2"/>
                </a:solidFill>
              </a:rPr>
              <a:t>F</a:t>
            </a:r>
            <a:r>
              <a:rPr lang="ru-RU" altLang="ru-RU" b="1">
                <a:solidFill>
                  <a:schemeClr val="accent2"/>
                </a:solidFill>
              </a:rPr>
              <a:t>гее </a:t>
            </a:r>
            <a:r>
              <a:rPr lang="en-US" altLang="ru-RU" b="1">
                <a:solidFill>
                  <a:schemeClr val="accent2"/>
                </a:solidFill>
              </a:rPr>
              <a:t>Electron Laser</a:t>
            </a:r>
            <a:r>
              <a:rPr lang="ru-RU" altLang="ru-RU" b="1">
                <a:solidFill>
                  <a:schemeClr val="accent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Лазер на свободных электронах\Installation underground тунел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338"/>
            <a:ext cx="8964613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1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Частоты электромагнитных колебаний для рентгеновского диапазона значительно больше частот собственных колебаний электронов в атомах 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l-GR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ru-RU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следовательно в формуле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Лоренц-</a:t>
            </a:r>
            <a:r>
              <a:rPr lang="ru-RU" altLang="ru-RU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Лорентца</a:t>
            </a: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собственной частотой  колебаний электронов - </a:t>
            </a:r>
            <a:r>
              <a:rPr lang="el-GR" alt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ru-RU" altLang="ru-RU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пренебречь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тогда выражение для </a:t>
            </a:r>
            <a:r>
              <a:rPr lang="en-US" alt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alt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примет вид</a:t>
            </a:r>
            <a:endParaRPr lang="en-US" altLang="ru-RU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554872"/>
              </p:ext>
            </p:extLst>
          </p:nvPr>
        </p:nvGraphicFramePr>
        <p:xfrm>
          <a:off x="5495925" y="5223173"/>
          <a:ext cx="3640137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name="Equation" r:id="rId3" imgW="965160" imgH="419040" progId="Equation.DSMT4">
                  <p:embed/>
                </p:oleObj>
              </mc:Choice>
              <mc:Fallback>
                <p:oleObj name="Equation" r:id="rId3" imgW="965160" imgH="419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925" y="5223173"/>
                        <a:ext cx="3640137" cy="1585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476668"/>
              </p:ext>
            </p:extLst>
          </p:nvPr>
        </p:nvGraphicFramePr>
        <p:xfrm>
          <a:off x="0" y="5223173"/>
          <a:ext cx="4260850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Equation" r:id="rId5" imgW="1307532" imgH="495085" progId="Equation.DSMT4">
                  <p:embed/>
                </p:oleObj>
              </mc:Choice>
              <mc:Fallback>
                <p:oleObj name="Equation" r:id="rId5" imgW="1307532" imgH="495085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23173"/>
                        <a:ext cx="4260850" cy="1614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 вправо 1"/>
          <p:cNvSpPr>
            <a:spLocks noChangeArrowheads="1"/>
          </p:cNvSpPr>
          <p:nvPr/>
        </p:nvSpPr>
        <p:spPr bwMode="auto">
          <a:xfrm>
            <a:off x="4492625" y="5943898"/>
            <a:ext cx="863600" cy="360362"/>
          </a:xfrm>
          <a:prstGeom prst="rightArrow">
            <a:avLst>
              <a:gd name="adj1" fmla="val 50000"/>
              <a:gd name="adj2" fmla="val 499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998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8141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224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0" y="18923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РЕНТГЕНОГРАФИЯ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АМПЛИТУДНАЯ И ФАЗОВАЯ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271588"/>
            <a:ext cx="38052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71588"/>
            <a:ext cx="37068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716338"/>
            <a:ext cx="2276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:\Почти кошка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16338"/>
            <a:ext cx="22145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1588" y="0"/>
            <a:ext cx="9145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фазы в преобразованиях Фурье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088" y="758825"/>
            <a:ext cx="11160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(x,y)</a:t>
            </a:r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55875" y="758825"/>
            <a:ext cx="8763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3800" y="739775"/>
            <a:ext cx="111601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(x,y)</a:t>
            </a:r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81825" y="768350"/>
            <a:ext cx="8778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ru-RU" altLang="ru-RU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943100" y="2997200"/>
            <a:ext cx="1050925" cy="10080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468563" y="2781300"/>
            <a:ext cx="4767262" cy="12239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27138" y="3316288"/>
            <a:ext cx="12588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Амплитуда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57575" y="3316288"/>
            <a:ext cx="663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Фаза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635375" y="4824413"/>
            <a:ext cx="15128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83050" y="42211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sz="2800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ru-RU" altLang="ru-RU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0" y="6205538"/>
            <a:ext cx="91821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Из курса Кевина Кавтана “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Book of Fourier”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(http://www.ysbl.york.ac.uk/~cowtan/fourier/fourier.html)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10" name="TextBox 17"/>
          <p:cNvSpPr txBox="1">
            <a:spLocks noChangeArrowheads="1"/>
          </p:cNvSpPr>
          <p:nvPr/>
        </p:nvSpPr>
        <p:spPr bwMode="auto">
          <a:xfrm>
            <a:off x="827088" y="1268413"/>
            <a:ext cx="97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Объект</a:t>
            </a:r>
          </a:p>
        </p:txBody>
      </p:sp>
      <p:sp>
        <p:nvSpPr>
          <p:cNvPr id="85011" name="TextBox 18"/>
          <p:cNvSpPr txBox="1">
            <a:spLocks noChangeArrowheads="1"/>
          </p:cNvSpPr>
          <p:nvPr/>
        </p:nvSpPr>
        <p:spPr bwMode="auto">
          <a:xfrm>
            <a:off x="5148263" y="126841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Объект</a:t>
            </a:r>
          </a:p>
        </p:txBody>
      </p:sp>
      <p:sp>
        <p:nvSpPr>
          <p:cNvPr id="85012" name="TextBox 19"/>
          <p:cNvSpPr txBox="1">
            <a:spLocks noChangeArrowheads="1"/>
          </p:cNvSpPr>
          <p:nvPr/>
        </p:nvSpPr>
        <p:spPr bwMode="auto">
          <a:xfrm>
            <a:off x="241141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Фурье-образ</a:t>
            </a:r>
          </a:p>
        </p:txBody>
      </p:sp>
      <p:sp>
        <p:nvSpPr>
          <p:cNvPr id="85013" name="TextBox 20"/>
          <p:cNvSpPr txBox="1">
            <a:spLocks noChangeArrowheads="1"/>
          </p:cNvSpPr>
          <p:nvPr/>
        </p:nvSpPr>
        <p:spPr bwMode="auto">
          <a:xfrm>
            <a:off x="665956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Фурье-образ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/>
      <p:bldP spid="17" grpId="0" animBg="1"/>
      <p:bldP spid="85010" grpId="0"/>
      <p:bldP spid="85011" grpId="0"/>
      <p:bldP spid="85012" grpId="0"/>
      <p:bldP spid="850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8"/>
          <p:cNvSpPr>
            <a:spLocks noChangeArrowheads="1"/>
          </p:cNvSpPr>
          <p:nvPr/>
        </p:nvSpPr>
        <p:spPr bwMode="auto">
          <a:xfrm>
            <a:off x="0" y="765175"/>
            <a:ext cx="9144000" cy="511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1547813" y="2814638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50000"/>
              </a:spcBef>
              <a:buFontTx/>
              <a:buNone/>
            </a:pPr>
            <a:r>
              <a:rPr kumimoji="1" lang="ko-KR" altLang="en-US" sz="2400" b="1">
                <a:ea typeface="Gulim" pitchFamily="34" charset="-127"/>
              </a:rPr>
              <a:t>* </a:t>
            </a:r>
            <a:r>
              <a:rPr kumimoji="1" lang="en-US" altLang="ko-KR" sz="2400" b="1">
                <a:solidFill>
                  <a:srgbClr val="FFFF00"/>
                </a:solidFill>
                <a:ea typeface="Gulim" pitchFamily="34" charset="-127"/>
              </a:rPr>
              <a:t>Low resolution</a:t>
            </a:r>
            <a:r>
              <a:rPr kumimoji="1" lang="en-US" altLang="ko-KR" sz="2400" b="1">
                <a:solidFill>
                  <a:schemeClr val="accent2"/>
                </a:solidFill>
                <a:ea typeface="Gulim" pitchFamily="34" charset="-127"/>
              </a:rPr>
              <a:t> </a:t>
            </a:r>
            <a:r>
              <a:rPr kumimoji="1" lang="en-US" altLang="ko-KR" sz="2400" b="1">
                <a:ea typeface="Gulim" pitchFamily="34" charset="-127"/>
              </a:rPr>
              <a:t>(&gt; 1mm)</a:t>
            </a:r>
            <a:endParaRPr kumimoji="1" lang="en-US" altLang="ko-KR" sz="2400" b="1">
              <a:solidFill>
                <a:srgbClr val="CC0099"/>
              </a:solidFill>
              <a:ea typeface="Gulim" pitchFamily="34" charset="-127"/>
            </a:endParaRPr>
          </a:p>
        </p:txBody>
      </p:sp>
      <p:grpSp>
        <p:nvGrpSpPr>
          <p:cNvPr id="90116" name="Group 5"/>
          <p:cNvGrpSpPr>
            <a:grpSpLocks/>
          </p:cNvGrpSpPr>
          <p:nvPr/>
        </p:nvGrpSpPr>
        <p:grpSpPr bwMode="auto">
          <a:xfrm>
            <a:off x="384175" y="4543425"/>
            <a:ext cx="2293938" cy="609600"/>
            <a:chOff x="1104" y="1536"/>
            <a:chExt cx="1566" cy="384"/>
          </a:xfrm>
        </p:grpSpPr>
        <p:sp>
          <p:nvSpPr>
            <p:cNvPr id="90142" name="Text Box 6"/>
            <p:cNvSpPr txBox="1">
              <a:spLocks noChangeArrowheads="1"/>
            </p:cNvSpPr>
            <p:nvPr/>
          </p:nvSpPr>
          <p:spPr bwMode="auto">
            <a:xfrm>
              <a:off x="1104" y="1584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latin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ko-KR" sz="2400">
                  <a:latin typeface="Arial" panose="020B0604020202020204" pitchFamily="34" charset="0"/>
                  <a:ea typeface="Gulim" pitchFamily="34" charset="-127"/>
                </a:rPr>
                <a:t>source</a:t>
              </a:r>
            </a:p>
          </p:txBody>
        </p:sp>
        <p:grpSp>
          <p:nvGrpSpPr>
            <p:cNvPr id="90143" name="Group 7"/>
            <p:cNvGrpSpPr>
              <a:grpSpLocks/>
            </p:cNvGrpSpPr>
            <p:nvPr/>
          </p:nvGrpSpPr>
          <p:grpSpPr bwMode="auto">
            <a:xfrm>
              <a:off x="1824" y="1536"/>
              <a:ext cx="846" cy="384"/>
              <a:chOff x="1824" y="1536"/>
              <a:chExt cx="846" cy="384"/>
            </a:xfrm>
          </p:grpSpPr>
          <p:sp>
            <p:nvSpPr>
              <p:cNvPr id="90144" name="Line 8"/>
              <p:cNvSpPr>
                <a:spLocks noChangeShapeType="1"/>
              </p:cNvSpPr>
              <p:nvPr/>
            </p:nvSpPr>
            <p:spPr bwMode="auto">
              <a:xfrm>
                <a:off x="1824" y="1536"/>
                <a:ext cx="846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145" name="Line 9"/>
              <p:cNvSpPr>
                <a:spLocks noChangeShapeType="1"/>
              </p:cNvSpPr>
              <p:nvPr/>
            </p:nvSpPr>
            <p:spPr bwMode="auto">
              <a:xfrm>
                <a:off x="1824" y="1632"/>
                <a:ext cx="846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146" name="Line 10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846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147" name="Line 11"/>
              <p:cNvSpPr>
                <a:spLocks noChangeShapeType="1"/>
              </p:cNvSpPr>
              <p:nvPr/>
            </p:nvSpPr>
            <p:spPr bwMode="auto">
              <a:xfrm>
                <a:off x="1824" y="1824"/>
                <a:ext cx="846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148" name="Line 12"/>
              <p:cNvSpPr>
                <a:spLocks noChangeShapeType="1"/>
              </p:cNvSpPr>
              <p:nvPr/>
            </p:nvSpPr>
            <p:spPr bwMode="auto">
              <a:xfrm>
                <a:off x="1824" y="1920"/>
                <a:ext cx="846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90117" name="Group 13"/>
          <p:cNvGrpSpPr>
            <a:grpSpLocks/>
          </p:cNvGrpSpPr>
          <p:nvPr/>
        </p:nvGrpSpPr>
        <p:grpSpPr bwMode="auto">
          <a:xfrm>
            <a:off x="2846388" y="4543425"/>
            <a:ext cx="1871662" cy="609600"/>
            <a:chOff x="2784" y="2832"/>
            <a:chExt cx="1278" cy="384"/>
          </a:xfrm>
        </p:grpSpPr>
        <p:sp>
          <p:nvSpPr>
            <p:cNvPr id="90137" name="Line 14"/>
            <p:cNvSpPr>
              <a:spLocks noChangeShapeType="1"/>
            </p:cNvSpPr>
            <p:nvPr/>
          </p:nvSpPr>
          <p:spPr bwMode="auto">
            <a:xfrm>
              <a:off x="2793" y="2832"/>
              <a:ext cx="1269" cy="0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38" name="Line 15"/>
            <p:cNvSpPr>
              <a:spLocks noChangeShapeType="1"/>
            </p:cNvSpPr>
            <p:nvPr/>
          </p:nvSpPr>
          <p:spPr bwMode="auto">
            <a:xfrm>
              <a:off x="2784" y="2928"/>
              <a:ext cx="1269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39" name="Line 16"/>
            <p:cNvSpPr>
              <a:spLocks noChangeShapeType="1"/>
            </p:cNvSpPr>
            <p:nvPr/>
          </p:nvSpPr>
          <p:spPr bwMode="auto">
            <a:xfrm>
              <a:off x="2784" y="3024"/>
              <a:ext cx="1269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40" name="Line 17"/>
            <p:cNvSpPr>
              <a:spLocks noChangeShapeType="1"/>
            </p:cNvSpPr>
            <p:nvPr/>
          </p:nvSpPr>
          <p:spPr bwMode="auto">
            <a:xfrm>
              <a:off x="2784" y="3120"/>
              <a:ext cx="1269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41" name="Line 18"/>
            <p:cNvSpPr>
              <a:spLocks noChangeShapeType="1"/>
            </p:cNvSpPr>
            <p:nvPr/>
          </p:nvSpPr>
          <p:spPr bwMode="auto">
            <a:xfrm>
              <a:off x="2784" y="3216"/>
              <a:ext cx="1269" cy="0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0118" name="Group 19"/>
          <p:cNvGrpSpPr>
            <a:grpSpLocks/>
          </p:cNvGrpSpPr>
          <p:nvPr/>
        </p:nvGrpSpPr>
        <p:grpSpPr bwMode="auto">
          <a:xfrm>
            <a:off x="3575050" y="4314825"/>
            <a:ext cx="1501775" cy="1247775"/>
            <a:chOff x="3282" y="1392"/>
            <a:chExt cx="846" cy="786"/>
          </a:xfrm>
        </p:grpSpPr>
        <p:sp>
          <p:nvSpPr>
            <p:cNvPr id="90135" name="Rectangle 20"/>
            <p:cNvSpPr>
              <a:spLocks noChangeArrowheads="1"/>
            </p:cNvSpPr>
            <p:nvPr/>
          </p:nvSpPr>
          <p:spPr bwMode="auto">
            <a:xfrm>
              <a:off x="4080" y="1392"/>
              <a:ext cx="48" cy="67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  <p:sp>
          <p:nvSpPr>
            <p:cNvPr id="90136" name="Text Box 21"/>
            <p:cNvSpPr txBox="1">
              <a:spLocks noChangeArrowheads="1"/>
            </p:cNvSpPr>
            <p:nvPr/>
          </p:nvSpPr>
          <p:spPr bwMode="auto">
            <a:xfrm>
              <a:off x="3282" y="1890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latin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ko-KR" sz="2400">
                  <a:latin typeface="Arial" panose="020B0604020202020204" pitchFamily="34" charset="0"/>
                  <a:ea typeface="Gulim" pitchFamily="34" charset="-127"/>
                </a:rPr>
                <a:t>detector</a:t>
              </a:r>
            </a:p>
          </p:txBody>
        </p:sp>
      </p:grpSp>
      <p:grpSp>
        <p:nvGrpSpPr>
          <p:cNvPr id="90119" name="Group 22"/>
          <p:cNvGrpSpPr>
            <a:grpSpLocks/>
          </p:cNvGrpSpPr>
          <p:nvPr/>
        </p:nvGrpSpPr>
        <p:grpSpPr bwMode="auto">
          <a:xfrm>
            <a:off x="4745038" y="4467225"/>
            <a:ext cx="1336675" cy="1247775"/>
            <a:chOff x="4080" y="1488"/>
            <a:chExt cx="912" cy="786"/>
          </a:xfrm>
        </p:grpSpPr>
        <p:sp>
          <p:nvSpPr>
            <p:cNvPr id="90133" name="Freeform 23"/>
            <p:cNvSpPr>
              <a:spLocks/>
            </p:cNvSpPr>
            <p:nvPr/>
          </p:nvSpPr>
          <p:spPr bwMode="auto">
            <a:xfrm>
              <a:off x="4224" y="1488"/>
              <a:ext cx="96" cy="480"/>
            </a:xfrm>
            <a:custGeom>
              <a:avLst/>
              <a:gdLst>
                <a:gd name="T0" fmla="*/ 0 w 96"/>
                <a:gd name="T1" fmla="*/ 0 h 480"/>
                <a:gd name="T2" fmla="*/ 0 w 96"/>
                <a:gd name="T3" fmla="*/ 96 h 480"/>
                <a:gd name="T4" fmla="*/ 96 w 96"/>
                <a:gd name="T5" fmla="*/ 96 h 480"/>
                <a:gd name="T6" fmla="*/ 96 w 96"/>
                <a:gd name="T7" fmla="*/ 384 h 480"/>
                <a:gd name="T8" fmla="*/ 0 w 96"/>
                <a:gd name="T9" fmla="*/ 384 h 480"/>
                <a:gd name="T10" fmla="*/ 0 w 96"/>
                <a:gd name="T11" fmla="*/ 480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480"/>
                <a:gd name="T20" fmla="*/ 96 w 96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480">
                  <a:moveTo>
                    <a:pt x="0" y="0"/>
                  </a:moveTo>
                  <a:lnTo>
                    <a:pt x="0" y="96"/>
                  </a:lnTo>
                  <a:lnTo>
                    <a:pt x="96" y="96"/>
                  </a:lnTo>
                  <a:lnTo>
                    <a:pt x="96" y="384"/>
                  </a:lnTo>
                  <a:lnTo>
                    <a:pt x="0" y="384"/>
                  </a:lnTo>
                  <a:lnTo>
                    <a:pt x="0" y="48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34" name="Text Box 24"/>
            <p:cNvSpPr txBox="1">
              <a:spLocks noChangeArrowheads="1"/>
            </p:cNvSpPr>
            <p:nvPr/>
          </p:nvSpPr>
          <p:spPr bwMode="auto">
            <a:xfrm>
              <a:off x="4080" y="198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latin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ko-KR" sz="2400">
                  <a:latin typeface="Arial" panose="020B0604020202020204" pitchFamily="34" charset="0"/>
                  <a:ea typeface="Gulim" pitchFamily="34" charset="-127"/>
                </a:rPr>
                <a:t>intensity</a:t>
              </a:r>
            </a:p>
          </p:txBody>
        </p:sp>
      </p:grpSp>
      <p:grpSp>
        <p:nvGrpSpPr>
          <p:cNvPr id="90120" name="Group 25"/>
          <p:cNvGrpSpPr>
            <a:grpSpLocks/>
          </p:cNvGrpSpPr>
          <p:nvPr/>
        </p:nvGrpSpPr>
        <p:grpSpPr bwMode="auto">
          <a:xfrm>
            <a:off x="1187450" y="3894138"/>
            <a:ext cx="2266950" cy="1952625"/>
            <a:chOff x="1776" y="1104"/>
            <a:chExt cx="1392" cy="1253"/>
          </a:xfrm>
        </p:grpSpPr>
        <p:grpSp>
          <p:nvGrpSpPr>
            <p:cNvPr id="90124" name="Group 26"/>
            <p:cNvGrpSpPr>
              <a:grpSpLocks/>
            </p:cNvGrpSpPr>
            <p:nvPr/>
          </p:nvGrpSpPr>
          <p:grpSpPr bwMode="auto">
            <a:xfrm>
              <a:off x="2400" y="1104"/>
              <a:ext cx="768" cy="891"/>
              <a:chOff x="2400" y="1104"/>
              <a:chExt cx="768" cy="891"/>
            </a:xfrm>
          </p:grpSpPr>
          <p:grpSp>
            <p:nvGrpSpPr>
              <p:cNvPr id="90129" name="Group 27"/>
              <p:cNvGrpSpPr>
                <a:grpSpLocks/>
              </p:cNvGrpSpPr>
              <p:nvPr/>
            </p:nvGrpSpPr>
            <p:grpSpPr bwMode="auto">
              <a:xfrm>
                <a:off x="2688" y="1467"/>
                <a:ext cx="96" cy="528"/>
                <a:chOff x="2688" y="1467"/>
                <a:chExt cx="96" cy="528"/>
              </a:xfrm>
            </p:grpSpPr>
            <p:sp>
              <p:nvSpPr>
                <p:cNvPr id="90131" name="Rectangle 28"/>
                <p:cNvSpPr>
                  <a:spLocks noChangeArrowheads="1"/>
                </p:cNvSpPr>
                <p:nvPr/>
              </p:nvSpPr>
              <p:spPr bwMode="auto">
                <a:xfrm>
                  <a:off x="2688" y="1467"/>
                  <a:ext cx="96" cy="528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0132" name="Rectangle 29"/>
                <p:cNvSpPr>
                  <a:spLocks noChangeArrowheads="1"/>
                </p:cNvSpPr>
                <p:nvPr/>
              </p:nvSpPr>
              <p:spPr bwMode="auto">
                <a:xfrm>
                  <a:off x="2688" y="1611"/>
                  <a:ext cx="96" cy="261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0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90130" name="Text Box 30"/>
              <p:cNvSpPr txBox="1">
                <a:spLocks noChangeArrowheads="1"/>
              </p:cNvSpPr>
              <p:nvPr/>
            </p:nvSpPr>
            <p:spPr bwMode="auto">
              <a:xfrm>
                <a:off x="2400" y="1104"/>
                <a:ext cx="768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latin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en-US" altLang="ko-KR" sz="2400" b="1">
                    <a:latin typeface="Arial" panose="020B0604020202020204" pitchFamily="34" charset="0"/>
                    <a:ea typeface="Gulim" pitchFamily="34" charset="-127"/>
                  </a:rPr>
                  <a:t>sample</a:t>
                </a:r>
              </a:p>
            </p:txBody>
          </p:sp>
        </p:grpSp>
        <p:sp>
          <p:nvSpPr>
            <p:cNvPr id="90125" name="Line 31"/>
            <p:cNvSpPr>
              <a:spLocks noChangeShapeType="1"/>
            </p:cNvSpPr>
            <p:nvPr/>
          </p:nvSpPr>
          <p:spPr bwMode="auto">
            <a:xfrm flipV="1">
              <a:off x="2352" y="1776"/>
              <a:ext cx="336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126" name="Text Box 32"/>
            <p:cNvSpPr txBox="1">
              <a:spLocks noChangeArrowheads="1"/>
            </p:cNvSpPr>
            <p:nvPr/>
          </p:nvSpPr>
          <p:spPr bwMode="auto">
            <a:xfrm>
              <a:off x="1776" y="1824"/>
              <a:ext cx="816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latin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ko-KR" sz="2400">
                  <a:latin typeface="Arial" panose="020B0604020202020204" pitchFamily="34" charset="0"/>
                  <a:ea typeface="Gulim" pitchFamily="34" charset="-127"/>
                </a:rPr>
                <a:t>area A</a:t>
              </a:r>
            </a:p>
          </p:txBody>
        </p:sp>
        <p:sp>
          <p:nvSpPr>
            <p:cNvPr id="90127" name="Text Box 33"/>
            <p:cNvSpPr txBox="1">
              <a:spLocks noChangeArrowheads="1"/>
            </p:cNvSpPr>
            <p:nvPr/>
          </p:nvSpPr>
          <p:spPr bwMode="auto">
            <a:xfrm>
              <a:off x="1776" y="2064"/>
              <a:ext cx="816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latinLnBrk="1" hangingPunct="1">
                <a:spcBef>
                  <a:spcPct val="50000"/>
                </a:spcBef>
                <a:buFontTx/>
                <a:buNone/>
              </a:pPr>
              <a:r>
                <a:rPr kumimoji="1" lang="en-US" altLang="ko-KR" sz="2400">
                  <a:latin typeface="Arial" panose="020B0604020202020204" pitchFamily="34" charset="0"/>
                  <a:ea typeface="Gulim" pitchFamily="34" charset="-127"/>
                </a:rPr>
                <a:t>area B</a:t>
              </a:r>
            </a:p>
          </p:txBody>
        </p:sp>
        <p:sp>
          <p:nvSpPr>
            <p:cNvPr id="90128" name="Line 34"/>
            <p:cNvSpPr>
              <a:spLocks noChangeShapeType="1"/>
            </p:cNvSpPr>
            <p:nvPr/>
          </p:nvSpPr>
          <p:spPr bwMode="auto">
            <a:xfrm flipV="1">
              <a:off x="2448" y="1968"/>
              <a:ext cx="24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7075" name="Rectangle 35"/>
          <p:cNvSpPr>
            <a:spLocks noChangeArrowheads="1"/>
          </p:cNvSpPr>
          <p:nvPr/>
        </p:nvSpPr>
        <p:spPr bwMode="auto">
          <a:xfrm>
            <a:off x="755650" y="1052513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altLang="ko-KR" sz="3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1) Absorption </a:t>
            </a:r>
            <a:r>
              <a:rPr kumimoji="1" lang="en-US" altLang="zh-TW" sz="3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Contrast</a:t>
            </a:r>
          </a:p>
          <a:p>
            <a:pPr marL="1143000" lvl="2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/>
            </a:pPr>
            <a:r>
              <a:rPr kumimoji="1" lang="en-US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標楷體" pitchFamily="65" charset="-120"/>
              </a:rPr>
              <a:t>Thickness or density of specimens</a:t>
            </a:r>
          </a:p>
          <a:p>
            <a:pPr marL="1143000" lvl="2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t"/>
              <a:defRPr/>
            </a:pPr>
            <a:r>
              <a:rPr kumimoji="1" lang="en-US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pitchFamily="18" charset="-120"/>
              </a:rPr>
              <a:t>Absorption from element</a:t>
            </a:r>
            <a:endParaRPr kumimoji="1"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標楷體" pitchFamily="65" charset="-120"/>
            </a:endParaRPr>
          </a:p>
        </p:txBody>
      </p:sp>
      <p:pic>
        <p:nvPicPr>
          <p:cNvPr id="90122" name="Picture 36" descr="chest 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852738"/>
            <a:ext cx="27352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Text Box 37"/>
          <p:cNvSpPr txBox="1">
            <a:spLocks noChangeArrowheads="1"/>
          </p:cNvSpPr>
          <p:nvPr/>
        </p:nvSpPr>
        <p:spPr bwMode="auto">
          <a:xfrm>
            <a:off x="1547813" y="329406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spcBef>
                <a:spcPct val="50000"/>
              </a:spcBef>
              <a:buFontTx/>
              <a:buNone/>
            </a:pPr>
            <a:r>
              <a:rPr kumimoji="1" lang="ko-KR" altLang="en-US" sz="2400" b="1">
                <a:ea typeface="Gulim" pitchFamily="34" charset="-127"/>
              </a:rPr>
              <a:t>* </a:t>
            </a:r>
            <a:r>
              <a:rPr kumimoji="1" lang="en-US" altLang="ko-KR" sz="2400" b="1">
                <a:solidFill>
                  <a:srgbClr val="FFFF00"/>
                </a:solidFill>
                <a:ea typeface="Gulim" pitchFamily="34" charset="-127"/>
              </a:rPr>
              <a:t>Weak contrast for tissue</a:t>
            </a:r>
            <a:endParaRPr kumimoji="1" lang="en-US" altLang="ko-KR" sz="2400" b="1">
              <a:solidFill>
                <a:srgbClr val="CC0099"/>
              </a:solidFill>
              <a:ea typeface="Gulim" pitchFamily="34" charset="-127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27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5" y="1556792"/>
            <a:ext cx="918149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0" y="2420888"/>
            <a:ext cx="9144000" cy="3600499"/>
          </a:xfrm>
          <a:prstGeom prst="rect">
            <a:avLst/>
          </a:prstGeom>
          <a:solidFill>
            <a:srgbClr val="3333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85838" y="2935288"/>
            <a:ext cx="731837" cy="1512887"/>
            <a:chOff x="673" y="1076"/>
            <a:chExt cx="499" cy="953"/>
          </a:xfrm>
        </p:grpSpPr>
        <p:sp>
          <p:nvSpPr>
            <p:cNvPr id="92212" name="Line 6"/>
            <p:cNvSpPr>
              <a:spLocks noChangeShapeType="1"/>
            </p:cNvSpPr>
            <p:nvPr/>
          </p:nvSpPr>
          <p:spPr bwMode="auto">
            <a:xfrm>
              <a:off x="673" y="1212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3" name="Line 7"/>
            <p:cNvSpPr>
              <a:spLocks noChangeShapeType="1"/>
            </p:cNvSpPr>
            <p:nvPr/>
          </p:nvSpPr>
          <p:spPr bwMode="auto">
            <a:xfrm>
              <a:off x="673" y="1348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4" name="Line 8"/>
            <p:cNvSpPr>
              <a:spLocks noChangeShapeType="1"/>
            </p:cNvSpPr>
            <p:nvPr/>
          </p:nvSpPr>
          <p:spPr bwMode="auto">
            <a:xfrm>
              <a:off x="673" y="1484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5" name="Line 9"/>
            <p:cNvSpPr>
              <a:spLocks noChangeShapeType="1"/>
            </p:cNvSpPr>
            <p:nvPr/>
          </p:nvSpPr>
          <p:spPr bwMode="auto">
            <a:xfrm>
              <a:off x="673" y="1620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6" name="Line 10"/>
            <p:cNvSpPr>
              <a:spLocks noChangeShapeType="1"/>
            </p:cNvSpPr>
            <p:nvPr/>
          </p:nvSpPr>
          <p:spPr bwMode="auto">
            <a:xfrm>
              <a:off x="673" y="1756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7" name="Line 11"/>
            <p:cNvSpPr>
              <a:spLocks noChangeShapeType="1"/>
            </p:cNvSpPr>
            <p:nvPr/>
          </p:nvSpPr>
          <p:spPr bwMode="auto">
            <a:xfrm>
              <a:off x="673" y="1892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8" name="Line 12"/>
            <p:cNvSpPr>
              <a:spLocks noChangeShapeType="1"/>
            </p:cNvSpPr>
            <p:nvPr/>
          </p:nvSpPr>
          <p:spPr bwMode="auto">
            <a:xfrm>
              <a:off x="673" y="2028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9" name="Line 13"/>
            <p:cNvSpPr>
              <a:spLocks noChangeShapeType="1"/>
            </p:cNvSpPr>
            <p:nvPr/>
          </p:nvSpPr>
          <p:spPr bwMode="auto">
            <a:xfrm>
              <a:off x="673" y="1076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049463" y="2863850"/>
            <a:ext cx="533400" cy="1655763"/>
            <a:chOff x="1399" y="1031"/>
            <a:chExt cx="364" cy="1043"/>
          </a:xfrm>
        </p:grpSpPr>
        <p:sp>
          <p:nvSpPr>
            <p:cNvPr id="92209" name="Rectangle 15"/>
            <p:cNvSpPr>
              <a:spLocks noChangeArrowheads="1"/>
            </p:cNvSpPr>
            <p:nvPr/>
          </p:nvSpPr>
          <p:spPr bwMode="auto">
            <a:xfrm>
              <a:off x="1399" y="1031"/>
              <a:ext cx="364" cy="408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  <p:sp>
          <p:nvSpPr>
            <p:cNvPr id="92210" name="AutoShape 16"/>
            <p:cNvSpPr>
              <a:spLocks noChangeArrowheads="1"/>
            </p:cNvSpPr>
            <p:nvPr/>
          </p:nvSpPr>
          <p:spPr bwMode="auto">
            <a:xfrm rot="5400000">
              <a:off x="1415" y="1364"/>
              <a:ext cx="332" cy="363"/>
            </a:xfrm>
            <a:prstGeom prst="rtTriangle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  <p:sp>
          <p:nvSpPr>
            <p:cNvPr id="92211" name="Rectangle 17"/>
            <p:cNvSpPr>
              <a:spLocks noChangeArrowheads="1"/>
            </p:cNvSpPr>
            <p:nvPr/>
          </p:nvSpPr>
          <p:spPr bwMode="auto">
            <a:xfrm>
              <a:off x="1399" y="1695"/>
              <a:ext cx="364" cy="3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92165" name="AutoShape 18"/>
          <p:cNvSpPr>
            <a:spLocks noChangeArrowheads="1"/>
          </p:cNvSpPr>
          <p:nvPr/>
        </p:nvSpPr>
        <p:spPr bwMode="auto">
          <a:xfrm rot="-5400000">
            <a:off x="2051844" y="3415507"/>
            <a:ext cx="527050" cy="531812"/>
          </a:xfrm>
          <a:prstGeom prst="rtTriangl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714625" y="31511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714625" y="33670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rot="895885">
            <a:off x="2714625" y="35829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rot="895885">
            <a:off x="2714625" y="37988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2714625" y="40147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>
            <a:off x="2714625" y="42306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>
            <a:off x="2714625" y="44465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>
            <a:off x="2714625" y="29352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3646488" y="2863850"/>
            <a:ext cx="133350" cy="16557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240338" y="3359150"/>
            <a:ext cx="663575" cy="720725"/>
            <a:chOff x="3576" y="1343"/>
            <a:chExt cx="453" cy="454"/>
          </a:xfrm>
        </p:grpSpPr>
        <p:sp>
          <p:nvSpPr>
            <p:cNvPr id="92206" name="Rectangle 29"/>
            <p:cNvSpPr>
              <a:spLocks noChangeArrowheads="1"/>
            </p:cNvSpPr>
            <p:nvPr/>
          </p:nvSpPr>
          <p:spPr bwMode="auto">
            <a:xfrm>
              <a:off x="3576" y="1343"/>
              <a:ext cx="453" cy="45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accent2"/>
                </a:solidFill>
              </a:endParaRPr>
            </a:p>
          </p:txBody>
        </p:sp>
        <p:sp>
          <p:nvSpPr>
            <p:cNvPr id="92207" name="Line 30"/>
            <p:cNvSpPr>
              <a:spLocks noChangeShapeType="1"/>
            </p:cNvSpPr>
            <p:nvPr/>
          </p:nvSpPr>
          <p:spPr bwMode="auto">
            <a:xfrm>
              <a:off x="3576" y="1524"/>
              <a:ext cx="453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8" name="Line 31"/>
            <p:cNvSpPr>
              <a:spLocks noChangeShapeType="1"/>
            </p:cNvSpPr>
            <p:nvPr/>
          </p:nvSpPr>
          <p:spPr bwMode="auto">
            <a:xfrm>
              <a:off x="3576" y="1569"/>
              <a:ext cx="45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176" name="Rectangle 32"/>
          <p:cNvSpPr>
            <a:spLocks noChangeArrowheads="1"/>
          </p:cNvSpPr>
          <p:nvPr/>
        </p:nvSpPr>
        <p:spPr bwMode="auto">
          <a:xfrm>
            <a:off x="2049463" y="2863850"/>
            <a:ext cx="531812" cy="16557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88097" name="Text Box 33"/>
          <p:cNvSpPr txBox="1">
            <a:spLocks noChangeArrowheads="1"/>
          </p:cNvSpPr>
          <p:nvPr/>
        </p:nvSpPr>
        <p:spPr bwMode="auto">
          <a:xfrm>
            <a:off x="2063750" y="459105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14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Edge</a:t>
            </a:r>
          </a:p>
        </p:txBody>
      </p:sp>
      <p:sp>
        <p:nvSpPr>
          <p:cNvPr id="92178" name="Text Box 34"/>
          <p:cNvSpPr txBox="1">
            <a:spLocks noChangeArrowheads="1"/>
          </p:cNvSpPr>
          <p:nvPr/>
        </p:nvSpPr>
        <p:spPr bwMode="auto">
          <a:xfrm>
            <a:off x="3386138" y="4565650"/>
            <a:ext cx="938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14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detector</a:t>
            </a:r>
          </a:p>
        </p:txBody>
      </p:sp>
      <p:sp>
        <p:nvSpPr>
          <p:cNvPr id="88099" name="Text Box 35"/>
          <p:cNvSpPr txBox="1">
            <a:spLocks noChangeArrowheads="1"/>
          </p:cNvSpPr>
          <p:nvPr/>
        </p:nvSpPr>
        <p:spPr bwMode="auto">
          <a:xfrm>
            <a:off x="4740275" y="2863850"/>
            <a:ext cx="135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Idealized edge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image</a:t>
            </a:r>
          </a:p>
        </p:txBody>
      </p:sp>
      <p:sp>
        <p:nvSpPr>
          <p:cNvPr id="88100" name="Text Box 36"/>
          <p:cNvSpPr txBox="1">
            <a:spLocks noChangeArrowheads="1"/>
          </p:cNvSpPr>
          <p:nvPr/>
        </p:nvSpPr>
        <p:spPr bwMode="auto">
          <a:xfrm>
            <a:off x="6051550" y="4752975"/>
            <a:ext cx="2084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Real example - image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b="1">
                <a:solidFill>
                  <a:srgbClr val="00FF00"/>
                </a:solidFill>
                <a:latin typeface="Tahoma" panose="020B0604030504040204" pitchFamily="34" charset="0"/>
                <a:ea typeface="Gulim" pitchFamily="34" charset="-127"/>
              </a:rPr>
              <a:t>of aquarium (5  mm long) fish</a:t>
            </a:r>
          </a:p>
        </p:txBody>
      </p:sp>
      <p:pic>
        <p:nvPicPr>
          <p:cNvPr id="88101" name="Picture 37" descr="fish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070225"/>
            <a:ext cx="19589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102" name="Line 38"/>
          <p:cNvSpPr>
            <a:spLocks noChangeShapeType="1"/>
          </p:cNvSpPr>
          <p:nvPr/>
        </p:nvSpPr>
        <p:spPr bwMode="auto">
          <a:xfrm rot="522920" flipV="1">
            <a:off x="5881688" y="3573463"/>
            <a:ext cx="398462" cy="1444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103" name="Oval 39"/>
          <p:cNvSpPr>
            <a:spLocks noChangeArrowheads="1"/>
          </p:cNvSpPr>
          <p:nvPr/>
        </p:nvSpPr>
        <p:spPr bwMode="auto">
          <a:xfrm>
            <a:off x="6280150" y="3429000"/>
            <a:ext cx="266700" cy="215900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sp>
        <p:nvSpPr>
          <p:cNvPr id="92184" name="Rectangle 40"/>
          <p:cNvSpPr>
            <a:spLocks noChangeArrowheads="1"/>
          </p:cNvSpPr>
          <p:nvPr/>
        </p:nvSpPr>
        <p:spPr bwMode="auto">
          <a:xfrm>
            <a:off x="8384" y="14238"/>
            <a:ext cx="9144000" cy="166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000">
                <a:solidFill>
                  <a:srgbClr val="3333FF"/>
                </a:solidFill>
                <a:ea typeface="Gulim" pitchFamily="34" charset="-127"/>
              </a:rPr>
              <a:t>Phase </a:t>
            </a:r>
            <a:r>
              <a:rPr lang="en-US" altLang="zh-TW" sz="4000">
                <a:solidFill>
                  <a:srgbClr val="3333FF"/>
                </a:solidFill>
                <a:ea typeface="PMingLiU" pitchFamily="18" charset="-120"/>
              </a:rPr>
              <a:t>Contrast </a:t>
            </a:r>
            <a:br>
              <a:rPr lang="en-US" altLang="ko-KR" sz="4000">
                <a:solidFill>
                  <a:srgbClr val="3333FF"/>
                </a:solidFill>
                <a:ea typeface="Gulim" pitchFamily="34" charset="-127"/>
              </a:rPr>
            </a:br>
            <a:r>
              <a:rPr lang="en-US" altLang="ko-KR" sz="4000">
                <a:solidFill>
                  <a:srgbClr val="3333FF"/>
                </a:solidFill>
                <a:ea typeface="Gulim" pitchFamily="34" charset="-127"/>
              </a:rPr>
              <a:t>	- E</a:t>
            </a:r>
            <a:r>
              <a:rPr lang="en-US" altLang="zh-TW" sz="4000">
                <a:solidFill>
                  <a:srgbClr val="3333FF"/>
                </a:solidFill>
                <a:ea typeface="PMingLiU" pitchFamily="18" charset="-120"/>
              </a:rPr>
              <a:t>dge </a:t>
            </a:r>
            <a:r>
              <a:rPr lang="en-US" altLang="ko-KR" sz="4000">
                <a:solidFill>
                  <a:srgbClr val="3333FF"/>
                </a:solidFill>
                <a:ea typeface="Gulim" pitchFamily="34" charset="-127"/>
              </a:rPr>
              <a:t>Enhancement </a:t>
            </a:r>
            <a:r>
              <a:rPr lang="en-US" altLang="zh-TW" sz="4000">
                <a:solidFill>
                  <a:srgbClr val="3333FF"/>
                </a:solidFill>
                <a:ea typeface="PMingLiU" pitchFamily="18" charset="-120"/>
              </a:rPr>
              <a:t>by refraction</a:t>
            </a:r>
            <a:endParaRPr lang="zh-TW" altLang="en-US" sz="4000">
              <a:solidFill>
                <a:srgbClr val="3333FF"/>
              </a:solidFill>
              <a:ea typeface="PMingLiU" pitchFamily="18" charset="-120"/>
            </a:endParaRP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4067175" y="2708275"/>
            <a:ext cx="1108075" cy="2706688"/>
            <a:chOff x="2608" y="1646"/>
            <a:chExt cx="698" cy="1705"/>
          </a:xfrm>
        </p:grpSpPr>
        <p:sp>
          <p:nvSpPr>
            <p:cNvPr id="92186" name="Line 42"/>
            <p:cNvSpPr>
              <a:spLocks noChangeShapeType="1"/>
            </p:cNvSpPr>
            <p:nvPr/>
          </p:nvSpPr>
          <p:spPr bwMode="auto">
            <a:xfrm>
              <a:off x="2679" y="3329"/>
              <a:ext cx="50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2187" name="Group 43"/>
            <p:cNvGrpSpPr>
              <a:grpSpLocks/>
            </p:cNvGrpSpPr>
            <p:nvPr/>
          </p:nvGrpSpPr>
          <p:grpSpPr bwMode="auto">
            <a:xfrm>
              <a:off x="2608" y="1646"/>
              <a:ext cx="698" cy="1705"/>
              <a:chOff x="2608" y="1646"/>
              <a:chExt cx="698" cy="1705"/>
            </a:xfrm>
          </p:grpSpPr>
          <p:sp>
            <p:nvSpPr>
              <p:cNvPr id="92188" name="Freeform 44"/>
              <p:cNvSpPr>
                <a:spLocks/>
              </p:cNvSpPr>
              <p:nvPr/>
            </p:nvSpPr>
            <p:spPr bwMode="auto">
              <a:xfrm>
                <a:off x="3123" y="2517"/>
                <a:ext cx="31" cy="51"/>
              </a:xfrm>
              <a:custGeom>
                <a:avLst/>
                <a:gdLst>
                  <a:gd name="T0" fmla="*/ 22 w 31"/>
                  <a:gd name="T1" fmla="*/ 24 h 51"/>
                  <a:gd name="T2" fmla="*/ 31 w 31"/>
                  <a:gd name="T3" fmla="*/ 0 h 51"/>
                  <a:gd name="T4" fmla="*/ 0 w 31"/>
                  <a:gd name="T5" fmla="*/ 0 h 51"/>
                  <a:gd name="T6" fmla="*/ 9 w 31"/>
                  <a:gd name="T7" fmla="*/ 24 h 51"/>
                  <a:gd name="T8" fmla="*/ 15 w 31"/>
                  <a:gd name="T9" fmla="*/ 51 h 51"/>
                  <a:gd name="T10" fmla="*/ 22 w 31"/>
                  <a:gd name="T11" fmla="*/ 24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51"/>
                  <a:gd name="T20" fmla="*/ 31 w 31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51">
                    <a:moveTo>
                      <a:pt x="22" y="24"/>
                    </a:moveTo>
                    <a:lnTo>
                      <a:pt x="31" y="0"/>
                    </a:lnTo>
                    <a:lnTo>
                      <a:pt x="0" y="0"/>
                    </a:lnTo>
                    <a:lnTo>
                      <a:pt x="9" y="24"/>
                    </a:lnTo>
                    <a:lnTo>
                      <a:pt x="15" y="51"/>
                    </a:lnTo>
                    <a:lnTo>
                      <a:pt x="22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89" name="Freeform 45"/>
              <p:cNvSpPr>
                <a:spLocks/>
              </p:cNvSpPr>
              <p:nvPr/>
            </p:nvSpPr>
            <p:spPr bwMode="auto">
              <a:xfrm>
                <a:off x="3123" y="2267"/>
                <a:ext cx="31" cy="51"/>
              </a:xfrm>
              <a:custGeom>
                <a:avLst/>
                <a:gdLst>
                  <a:gd name="T0" fmla="*/ 9 w 31"/>
                  <a:gd name="T1" fmla="*/ 27 h 51"/>
                  <a:gd name="T2" fmla="*/ 0 w 31"/>
                  <a:gd name="T3" fmla="*/ 51 h 51"/>
                  <a:gd name="T4" fmla="*/ 31 w 31"/>
                  <a:gd name="T5" fmla="*/ 51 h 51"/>
                  <a:gd name="T6" fmla="*/ 22 w 31"/>
                  <a:gd name="T7" fmla="*/ 27 h 51"/>
                  <a:gd name="T8" fmla="*/ 15 w 31"/>
                  <a:gd name="T9" fmla="*/ 0 h 51"/>
                  <a:gd name="T10" fmla="*/ 9 w 31"/>
                  <a:gd name="T11" fmla="*/ 27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51"/>
                  <a:gd name="T20" fmla="*/ 31 w 31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51">
                    <a:moveTo>
                      <a:pt x="9" y="27"/>
                    </a:moveTo>
                    <a:lnTo>
                      <a:pt x="0" y="51"/>
                    </a:lnTo>
                    <a:lnTo>
                      <a:pt x="31" y="51"/>
                    </a:lnTo>
                    <a:lnTo>
                      <a:pt x="22" y="27"/>
                    </a:lnTo>
                    <a:lnTo>
                      <a:pt x="15" y="0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0" name="Line 46"/>
              <p:cNvSpPr>
                <a:spLocks noChangeShapeType="1"/>
              </p:cNvSpPr>
              <p:nvPr/>
            </p:nvSpPr>
            <p:spPr bwMode="auto">
              <a:xfrm>
                <a:off x="3147" y="2318"/>
                <a:ext cx="1" cy="2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1" name="Freeform 47"/>
              <p:cNvSpPr>
                <a:spLocks/>
              </p:cNvSpPr>
              <p:nvPr/>
            </p:nvSpPr>
            <p:spPr bwMode="auto">
              <a:xfrm>
                <a:off x="3107" y="2506"/>
                <a:ext cx="62" cy="104"/>
              </a:xfrm>
              <a:custGeom>
                <a:avLst/>
                <a:gdLst>
                  <a:gd name="T0" fmla="*/ 44 w 62"/>
                  <a:gd name="T1" fmla="*/ 51 h 104"/>
                  <a:gd name="T2" fmla="*/ 53 w 62"/>
                  <a:gd name="T3" fmla="*/ 24 h 104"/>
                  <a:gd name="T4" fmla="*/ 62 w 62"/>
                  <a:gd name="T5" fmla="*/ 0 h 104"/>
                  <a:gd name="T6" fmla="*/ 0 w 62"/>
                  <a:gd name="T7" fmla="*/ 0 h 104"/>
                  <a:gd name="T8" fmla="*/ 7 w 62"/>
                  <a:gd name="T9" fmla="*/ 20 h 104"/>
                  <a:gd name="T10" fmla="*/ 18 w 62"/>
                  <a:gd name="T11" fmla="*/ 51 h 104"/>
                  <a:gd name="T12" fmla="*/ 27 w 62"/>
                  <a:gd name="T13" fmla="*/ 80 h 104"/>
                  <a:gd name="T14" fmla="*/ 31 w 62"/>
                  <a:gd name="T15" fmla="*/ 104 h 104"/>
                  <a:gd name="T16" fmla="*/ 36 w 62"/>
                  <a:gd name="T17" fmla="*/ 80 h 104"/>
                  <a:gd name="T18" fmla="*/ 44 w 62"/>
                  <a:gd name="T19" fmla="*/ 51 h 1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04"/>
                  <a:gd name="T32" fmla="*/ 62 w 62"/>
                  <a:gd name="T33" fmla="*/ 104 h 10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04">
                    <a:moveTo>
                      <a:pt x="44" y="51"/>
                    </a:moveTo>
                    <a:lnTo>
                      <a:pt x="53" y="24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7" y="20"/>
                    </a:lnTo>
                    <a:lnTo>
                      <a:pt x="18" y="51"/>
                    </a:lnTo>
                    <a:lnTo>
                      <a:pt x="27" y="80"/>
                    </a:lnTo>
                    <a:lnTo>
                      <a:pt x="31" y="104"/>
                    </a:lnTo>
                    <a:lnTo>
                      <a:pt x="36" y="80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2" name="Freeform 48"/>
              <p:cNvSpPr>
                <a:spLocks/>
              </p:cNvSpPr>
              <p:nvPr/>
            </p:nvSpPr>
            <p:spPr bwMode="auto">
              <a:xfrm>
                <a:off x="3107" y="2225"/>
                <a:ext cx="62" cy="104"/>
              </a:xfrm>
              <a:custGeom>
                <a:avLst/>
                <a:gdLst>
                  <a:gd name="T0" fmla="*/ 18 w 62"/>
                  <a:gd name="T1" fmla="*/ 53 h 104"/>
                  <a:gd name="T2" fmla="*/ 9 w 62"/>
                  <a:gd name="T3" fmla="*/ 80 h 104"/>
                  <a:gd name="T4" fmla="*/ 0 w 62"/>
                  <a:gd name="T5" fmla="*/ 104 h 104"/>
                  <a:gd name="T6" fmla="*/ 62 w 62"/>
                  <a:gd name="T7" fmla="*/ 104 h 104"/>
                  <a:gd name="T8" fmla="*/ 56 w 62"/>
                  <a:gd name="T9" fmla="*/ 84 h 104"/>
                  <a:gd name="T10" fmla="*/ 44 w 62"/>
                  <a:gd name="T11" fmla="*/ 53 h 104"/>
                  <a:gd name="T12" fmla="*/ 36 w 62"/>
                  <a:gd name="T13" fmla="*/ 24 h 104"/>
                  <a:gd name="T14" fmla="*/ 31 w 62"/>
                  <a:gd name="T15" fmla="*/ 0 h 104"/>
                  <a:gd name="T16" fmla="*/ 27 w 62"/>
                  <a:gd name="T17" fmla="*/ 24 h 104"/>
                  <a:gd name="T18" fmla="*/ 18 w 62"/>
                  <a:gd name="T19" fmla="*/ 53 h 1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04"/>
                  <a:gd name="T32" fmla="*/ 62 w 62"/>
                  <a:gd name="T33" fmla="*/ 104 h 10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04">
                    <a:moveTo>
                      <a:pt x="18" y="53"/>
                    </a:moveTo>
                    <a:lnTo>
                      <a:pt x="9" y="80"/>
                    </a:lnTo>
                    <a:lnTo>
                      <a:pt x="0" y="104"/>
                    </a:lnTo>
                    <a:lnTo>
                      <a:pt x="62" y="104"/>
                    </a:lnTo>
                    <a:lnTo>
                      <a:pt x="56" y="84"/>
                    </a:lnTo>
                    <a:lnTo>
                      <a:pt x="44" y="53"/>
                    </a:lnTo>
                    <a:lnTo>
                      <a:pt x="36" y="24"/>
                    </a:lnTo>
                    <a:lnTo>
                      <a:pt x="31" y="0"/>
                    </a:lnTo>
                    <a:lnTo>
                      <a:pt x="27" y="24"/>
                    </a:lnTo>
                    <a:lnTo>
                      <a:pt x="18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3" name="Freeform 49"/>
              <p:cNvSpPr>
                <a:spLocks/>
              </p:cNvSpPr>
              <p:nvPr/>
            </p:nvSpPr>
            <p:spPr bwMode="auto">
              <a:xfrm>
                <a:off x="3164" y="3304"/>
                <a:ext cx="53" cy="31"/>
              </a:xfrm>
              <a:custGeom>
                <a:avLst/>
                <a:gdLst>
                  <a:gd name="T0" fmla="*/ 26 w 53"/>
                  <a:gd name="T1" fmla="*/ 9 h 31"/>
                  <a:gd name="T2" fmla="*/ 0 w 53"/>
                  <a:gd name="T3" fmla="*/ 0 h 31"/>
                  <a:gd name="T4" fmla="*/ 0 w 53"/>
                  <a:gd name="T5" fmla="*/ 31 h 31"/>
                  <a:gd name="T6" fmla="*/ 26 w 53"/>
                  <a:gd name="T7" fmla="*/ 22 h 31"/>
                  <a:gd name="T8" fmla="*/ 53 w 53"/>
                  <a:gd name="T9" fmla="*/ 16 h 31"/>
                  <a:gd name="T10" fmla="*/ 26 w 53"/>
                  <a:gd name="T11" fmla="*/ 9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1"/>
                  <a:gd name="T20" fmla="*/ 53 w 53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1">
                    <a:moveTo>
                      <a:pt x="26" y="9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26" y="22"/>
                    </a:lnTo>
                    <a:lnTo>
                      <a:pt x="53" y="1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4" name="Freeform 50"/>
              <p:cNvSpPr>
                <a:spLocks/>
              </p:cNvSpPr>
              <p:nvPr/>
            </p:nvSpPr>
            <p:spPr bwMode="auto">
              <a:xfrm>
                <a:off x="3155" y="3289"/>
                <a:ext cx="104" cy="62"/>
              </a:xfrm>
              <a:custGeom>
                <a:avLst/>
                <a:gdLst>
                  <a:gd name="T0" fmla="*/ 48 w 104"/>
                  <a:gd name="T1" fmla="*/ 18 h 62"/>
                  <a:gd name="T2" fmla="*/ 22 w 104"/>
                  <a:gd name="T3" fmla="*/ 9 h 62"/>
                  <a:gd name="T4" fmla="*/ 0 w 104"/>
                  <a:gd name="T5" fmla="*/ 0 h 62"/>
                  <a:gd name="T6" fmla="*/ 0 w 104"/>
                  <a:gd name="T7" fmla="*/ 62 h 62"/>
                  <a:gd name="T8" fmla="*/ 17 w 104"/>
                  <a:gd name="T9" fmla="*/ 55 h 62"/>
                  <a:gd name="T10" fmla="*/ 48 w 104"/>
                  <a:gd name="T11" fmla="*/ 44 h 62"/>
                  <a:gd name="T12" fmla="*/ 79 w 104"/>
                  <a:gd name="T13" fmla="*/ 35 h 62"/>
                  <a:gd name="T14" fmla="*/ 104 w 104"/>
                  <a:gd name="T15" fmla="*/ 31 h 62"/>
                  <a:gd name="T16" fmla="*/ 79 w 104"/>
                  <a:gd name="T17" fmla="*/ 26 h 62"/>
                  <a:gd name="T18" fmla="*/ 48 w 104"/>
                  <a:gd name="T19" fmla="*/ 18 h 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4"/>
                  <a:gd name="T31" fmla="*/ 0 h 62"/>
                  <a:gd name="T32" fmla="*/ 104 w 104"/>
                  <a:gd name="T33" fmla="*/ 62 h 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4" h="62">
                    <a:moveTo>
                      <a:pt x="48" y="18"/>
                    </a:moveTo>
                    <a:lnTo>
                      <a:pt x="22" y="9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17" y="55"/>
                    </a:lnTo>
                    <a:lnTo>
                      <a:pt x="48" y="44"/>
                    </a:lnTo>
                    <a:lnTo>
                      <a:pt x="79" y="35"/>
                    </a:lnTo>
                    <a:lnTo>
                      <a:pt x="104" y="31"/>
                    </a:lnTo>
                    <a:lnTo>
                      <a:pt x="79" y="26"/>
                    </a:lnTo>
                    <a:lnTo>
                      <a:pt x="4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195" name="Rectangle 51"/>
              <p:cNvSpPr>
                <a:spLocks noChangeArrowheads="1"/>
              </p:cNvSpPr>
              <p:nvPr/>
            </p:nvSpPr>
            <p:spPr bwMode="auto">
              <a:xfrm>
                <a:off x="3217" y="2300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1" lang="en-US" altLang="ko-KR" sz="2000">
                    <a:latin typeface="Geneva" charset="0"/>
                    <a:ea typeface="標楷體" pitchFamily="65" charset="-128"/>
                  </a:rPr>
                  <a:t>a</a:t>
                </a:r>
                <a:endParaRPr kumimoji="1" lang="en-US" altLang="ko-KR" sz="2400">
                  <a:ea typeface="標楷體" pitchFamily="65" charset="-128"/>
                </a:endParaRPr>
              </a:p>
            </p:txBody>
          </p:sp>
          <p:grpSp>
            <p:nvGrpSpPr>
              <p:cNvPr id="92196" name="Group 52"/>
              <p:cNvGrpSpPr>
                <a:grpSpLocks/>
              </p:cNvGrpSpPr>
              <p:nvPr/>
            </p:nvGrpSpPr>
            <p:grpSpPr bwMode="auto">
              <a:xfrm>
                <a:off x="2608" y="1646"/>
                <a:ext cx="678" cy="1659"/>
                <a:chOff x="2608" y="1646"/>
                <a:chExt cx="678" cy="1659"/>
              </a:xfrm>
            </p:grpSpPr>
            <p:sp>
              <p:nvSpPr>
                <p:cNvPr id="92197" name="Freeform 53"/>
                <p:cNvSpPr>
                  <a:spLocks/>
                </p:cNvSpPr>
                <p:nvPr/>
              </p:nvSpPr>
              <p:spPr bwMode="auto">
                <a:xfrm>
                  <a:off x="2608" y="1646"/>
                  <a:ext cx="496" cy="1504"/>
                </a:xfrm>
                <a:custGeom>
                  <a:avLst/>
                  <a:gdLst>
                    <a:gd name="T0" fmla="*/ 319 w 496"/>
                    <a:gd name="T1" fmla="*/ 0 h 1504"/>
                    <a:gd name="T2" fmla="*/ 319 w 496"/>
                    <a:gd name="T3" fmla="*/ 548 h 1504"/>
                    <a:gd name="T4" fmla="*/ 0 w 496"/>
                    <a:gd name="T5" fmla="*/ 548 h 1504"/>
                    <a:gd name="T6" fmla="*/ 0 w 496"/>
                    <a:gd name="T7" fmla="*/ 694 h 1504"/>
                    <a:gd name="T8" fmla="*/ 202 w 496"/>
                    <a:gd name="T9" fmla="*/ 694 h 1504"/>
                    <a:gd name="T10" fmla="*/ 202 w 496"/>
                    <a:gd name="T11" fmla="*/ 895 h 1504"/>
                    <a:gd name="T12" fmla="*/ 496 w 496"/>
                    <a:gd name="T13" fmla="*/ 895 h 1504"/>
                    <a:gd name="T14" fmla="*/ 496 w 496"/>
                    <a:gd name="T15" fmla="*/ 1001 h 1504"/>
                    <a:gd name="T16" fmla="*/ 202 w 496"/>
                    <a:gd name="T17" fmla="*/ 1001 h 1504"/>
                    <a:gd name="T18" fmla="*/ 202 w 496"/>
                    <a:gd name="T19" fmla="*/ 1504 h 15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96"/>
                    <a:gd name="T31" fmla="*/ 0 h 1504"/>
                    <a:gd name="T32" fmla="*/ 496 w 496"/>
                    <a:gd name="T33" fmla="*/ 1504 h 15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96" h="1504">
                      <a:moveTo>
                        <a:pt x="319" y="0"/>
                      </a:moveTo>
                      <a:lnTo>
                        <a:pt x="319" y="548"/>
                      </a:lnTo>
                      <a:lnTo>
                        <a:pt x="0" y="548"/>
                      </a:lnTo>
                      <a:lnTo>
                        <a:pt x="0" y="694"/>
                      </a:lnTo>
                      <a:lnTo>
                        <a:pt x="202" y="694"/>
                      </a:lnTo>
                      <a:lnTo>
                        <a:pt x="202" y="895"/>
                      </a:lnTo>
                      <a:lnTo>
                        <a:pt x="496" y="895"/>
                      </a:lnTo>
                      <a:lnTo>
                        <a:pt x="496" y="1001"/>
                      </a:lnTo>
                      <a:lnTo>
                        <a:pt x="202" y="1001"/>
                      </a:lnTo>
                      <a:lnTo>
                        <a:pt x="202" y="150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198" name="Freeform 54"/>
                <p:cNvSpPr>
                  <a:spLocks/>
                </p:cNvSpPr>
                <p:nvPr/>
              </p:nvSpPr>
              <p:spPr bwMode="auto">
                <a:xfrm>
                  <a:off x="2664" y="2092"/>
                  <a:ext cx="31" cy="51"/>
                </a:xfrm>
                <a:custGeom>
                  <a:avLst/>
                  <a:gdLst>
                    <a:gd name="T0" fmla="*/ 22 w 31"/>
                    <a:gd name="T1" fmla="*/ 25 h 51"/>
                    <a:gd name="T2" fmla="*/ 31 w 31"/>
                    <a:gd name="T3" fmla="*/ 0 h 51"/>
                    <a:gd name="T4" fmla="*/ 0 w 31"/>
                    <a:gd name="T5" fmla="*/ 0 h 51"/>
                    <a:gd name="T6" fmla="*/ 9 w 31"/>
                    <a:gd name="T7" fmla="*/ 25 h 51"/>
                    <a:gd name="T8" fmla="*/ 15 w 31"/>
                    <a:gd name="T9" fmla="*/ 51 h 51"/>
                    <a:gd name="T10" fmla="*/ 22 w 31"/>
                    <a:gd name="T11" fmla="*/ 25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51"/>
                    <a:gd name="T20" fmla="*/ 31 w 31"/>
                    <a:gd name="T21" fmla="*/ 51 h 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51">
                      <a:moveTo>
                        <a:pt x="22" y="25"/>
                      </a:move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9" y="25"/>
                      </a:lnTo>
                      <a:lnTo>
                        <a:pt x="15" y="51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199" name="Line 55"/>
                <p:cNvSpPr>
                  <a:spLocks noChangeShapeType="1"/>
                </p:cNvSpPr>
                <p:nvPr/>
              </p:nvSpPr>
              <p:spPr bwMode="auto">
                <a:xfrm>
                  <a:off x="2688" y="1893"/>
                  <a:ext cx="1" cy="21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200" name="Freeform 56"/>
                <p:cNvSpPr>
                  <a:spLocks/>
                </p:cNvSpPr>
                <p:nvPr/>
              </p:nvSpPr>
              <p:spPr bwMode="auto">
                <a:xfrm>
                  <a:off x="2648" y="2081"/>
                  <a:ext cx="62" cy="104"/>
                </a:xfrm>
                <a:custGeom>
                  <a:avLst/>
                  <a:gdLst>
                    <a:gd name="T0" fmla="*/ 45 w 62"/>
                    <a:gd name="T1" fmla="*/ 51 h 104"/>
                    <a:gd name="T2" fmla="*/ 53 w 62"/>
                    <a:gd name="T3" fmla="*/ 25 h 104"/>
                    <a:gd name="T4" fmla="*/ 62 w 62"/>
                    <a:gd name="T5" fmla="*/ 0 h 104"/>
                    <a:gd name="T6" fmla="*/ 0 w 62"/>
                    <a:gd name="T7" fmla="*/ 0 h 104"/>
                    <a:gd name="T8" fmla="*/ 7 w 62"/>
                    <a:gd name="T9" fmla="*/ 20 h 104"/>
                    <a:gd name="T10" fmla="*/ 18 w 62"/>
                    <a:gd name="T11" fmla="*/ 51 h 104"/>
                    <a:gd name="T12" fmla="*/ 27 w 62"/>
                    <a:gd name="T13" fmla="*/ 80 h 104"/>
                    <a:gd name="T14" fmla="*/ 31 w 62"/>
                    <a:gd name="T15" fmla="*/ 104 h 104"/>
                    <a:gd name="T16" fmla="*/ 36 w 62"/>
                    <a:gd name="T17" fmla="*/ 80 h 104"/>
                    <a:gd name="T18" fmla="*/ 45 w 62"/>
                    <a:gd name="T19" fmla="*/ 51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"/>
                    <a:gd name="T31" fmla="*/ 0 h 104"/>
                    <a:gd name="T32" fmla="*/ 62 w 62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" h="104">
                      <a:moveTo>
                        <a:pt x="45" y="51"/>
                      </a:moveTo>
                      <a:lnTo>
                        <a:pt x="53" y="25"/>
                      </a:lnTo>
                      <a:lnTo>
                        <a:pt x="62" y="0"/>
                      </a:lnTo>
                      <a:lnTo>
                        <a:pt x="0" y="0"/>
                      </a:lnTo>
                      <a:lnTo>
                        <a:pt x="7" y="20"/>
                      </a:lnTo>
                      <a:lnTo>
                        <a:pt x="18" y="51"/>
                      </a:lnTo>
                      <a:lnTo>
                        <a:pt x="27" y="80"/>
                      </a:lnTo>
                      <a:lnTo>
                        <a:pt x="31" y="104"/>
                      </a:lnTo>
                      <a:lnTo>
                        <a:pt x="36" y="8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201" name="Freeform 57"/>
                <p:cNvSpPr>
                  <a:spLocks/>
                </p:cNvSpPr>
                <p:nvPr/>
              </p:nvSpPr>
              <p:spPr bwMode="auto">
                <a:xfrm>
                  <a:off x="2664" y="2380"/>
                  <a:ext cx="31" cy="51"/>
                </a:xfrm>
                <a:custGeom>
                  <a:avLst/>
                  <a:gdLst>
                    <a:gd name="T0" fmla="*/ 9 w 31"/>
                    <a:gd name="T1" fmla="*/ 26 h 51"/>
                    <a:gd name="T2" fmla="*/ 0 w 31"/>
                    <a:gd name="T3" fmla="*/ 51 h 51"/>
                    <a:gd name="T4" fmla="*/ 31 w 31"/>
                    <a:gd name="T5" fmla="*/ 51 h 51"/>
                    <a:gd name="T6" fmla="*/ 22 w 31"/>
                    <a:gd name="T7" fmla="*/ 26 h 51"/>
                    <a:gd name="T8" fmla="*/ 15 w 31"/>
                    <a:gd name="T9" fmla="*/ 0 h 51"/>
                    <a:gd name="T10" fmla="*/ 9 w 31"/>
                    <a:gd name="T11" fmla="*/ 26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51"/>
                    <a:gd name="T20" fmla="*/ 31 w 31"/>
                    <a:gd name="T21" fmla="*/ 51 h 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51">
                      <a:moveTo>
                        <a:pt x="9" y="26"/>
                      </a:moveTo>
                      <a:lnTo>
                        <a:pt x="0" y="51"/>
                      </a:lnTo>
                      <a:lnTo>
                        <a:pt x="31" y="51"/>
                      </a:lnTo>
                      <a:lnTo>
                        <a:pt x="22" y="26"/>
                      </a:lnTo>
                      <a:lnTo>
                        <a:pt x="15" y="0"/>
                      </a:lnTo>
                      <a:lnTo>
                        <a:pt x="9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20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688" y="2431"/>
                  <a:ext cx="1" cy="21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203" name="Freeform 59"/>
                <p:cNvSpPr>
                  <a:spLocks/>
                </p:cNvSpPr>
                <p:nvPr/>
              </p:nvSpPr>
              <p:spPr bwMode="auto">
                <a:xfrm>
                  <a:off x="2648" y="2338"/>
                  <a:ext cx="62" cy="104"/>
                </a:xfrm>
                <a:custGeom>
                  <a:avLst/>
                  <a:gdLst>
                    <a:gd name="T0" fmla="*/ 18 w 62"/>
                    <a:gd name="T1" fmla="*/ 53 h 104"/>
                    <a:gd name="T2" fmla="*/ 9 w 62"/>
                    <a:gd name="T3" fmla="*/ 82 h 104"/>
                    <a:gd name="T4" fmla="*/ 0 w 62"/>
                    <a:gd name="T5" fmla="*/ 104 h 104"/>
                    <a:gd name="T6" fmla="*/ 62 w 62"/>
                    <a:gd name="T7" fmla="*/ 104 h 104"/>
                    <a:gd name="T8" fmla="*/ 56 w 62"/>
                    <a:gd name="T9" fmla="*/ 84 h 104"/>
                    <a:gd name="T10" fmla="*/ 45 w 62"/>
                    <a:gd name="T11" fmla="*/ 53 h 104"/>
                    <a:gd name="T12" fmla="*/ 36 w 62"/>
                    <a:gd name="T13" fmla="*/ 24 h 104"/>
                    <a:gd name="T14" fmla="*/ 31 w 62"/>
                    <a:gd name="T15" fmla="*/ 0 h 104"/>
                    <a:gd name="T16" fmla="*/ 27 w 62"/>
                    <a:gd name="T17" fmla="*/ 24 h 104"/>
                    <a:gd name="T18" fmla="*/ 18 w 62"/>
                    <a:gd name="T19" fmla="*/ 53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"/>
                    <a:gd name="T31" fmla="*/ 0 h 104"/>
                    <a:gd name="T32" fmla="*/ 62 w 62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" h="104">
                      <a:moveTo>
                        <a:pt x="18" y="53"/>
                      </a:moveTo>
                      <a:lnTo>
                        <a:pt x="9" y="82"/>
                      </a:lnTo>
                      <a:lnTo>
                        <a:pt x="0" y="104"/>
                      </a:lnTo>
                      <a:lnTo>
                        <a:pt x="62" y="104"/>
                      </a:lnTo>
                      <a:lnTo>
                        <a:pt x="56" y="84"/>
                      </a:lnTo>
                      <a:lnTo>
                        <a:pt x="45" y="53"/>
                      </a:lnTo>
                      <a:lnTo>
                        <a:pt x="36" y="24"/>
                      </a:lnTo>
                      <a:lnTo>
                        <a:pt x="31" y="0"/>
                      </a:lnTo>
                      <a:lnTo>
                        <a:pt x="27" y="24"/>
                      </a:lnTo>
                      <a:lnTo>
                        <a:pt x="18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204" name="Rectangle 60"/>
                <p:cNvSpPr>
                  <a:spLocks noChangeArrowheads="1"/>
                </p:cNvSpPr>
                <p:nvPr/>
              </p:nvSpPr>
              <p:spPr bwMode="auto">
                <a:xfrm>
                  <a:off x="2699" y="3113"/>
                  <a:ext cx="58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ko-KR" sz="2000">
                      <a:latin typeface="Geneva" charset="0"/>
                      <a:ea typeface="標楷體" pitchFamily="65" charset="-128"/>
                    </a:rPr>
                    <a:t>intensity</a:t>
                  </a:r>
                  <a:endParaRPr kumimoji="1" lang="en-US" altLang="ko-KR" sz="2400">
                    <a:ea typeface="標楷體" pitchFamily="65" charset="-128"/>
                  </a:endParaRPr>
                </a:p>
              </p:txBody>
            </p:sp>
            <p:sp>
              <p:nvSpPr>
                <p:cNvPr id="92205" name="Rectangle 61"/>
                <p:cNvSpPr>
                  <a:spLocks noChangeArrowheads="1"/>
                </p:cNvSpPr>
                <p:nvPr/>
              </p:nvSpPr>
              <p:spPr bwMode="auto">
                <a:xfrm>
                  <a:off x="2674" y="1705"/>
                  <a:ext cx="8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ko-KR" sz="2000">
                      <a:latin typeface="Geneva" charset="0"/>
                      <a:ea typeface="標楷體" pitchFamily="65" charset="-128"/>
                    </a:rPr>
                    <a:t>b</a:t>
                  </a:r>
                  <a:endParaRPr kumimoji="1" lang="en-US" altLang="ko-KR" sz="2400">
                    <a:ea typeface="標楷體" pitchFamily="65" charset="-128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8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8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91" grpId="0" animBg="1"/>
      <p:bldP spid="88097" grpId="0"/>
      <p:bldP spid="88099" grpId="0"/>
      <p:bldP spid="88100" grpId="0"/>
      <p:bldP spid="8810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662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144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6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b="1">
                <a:solidFill>
                  <a:srgbClr val="3333FF"/>
                </a:solidFill>
                <a:ea typeface="Gulim" pitchFamily="34" charset="-127"/>
              </a:rPr>
              <a:t>House Fly 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352800" y="3048000"/>
            <a:ext cx="27955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TW" sz="7200">
                <a:latin typeface="Arial" panose="020B0604020202020204" pitchFamily="34" charset="0"/>
                <a:ea typeface="PMingLiU" pitchFamily="18" charset="-120"/>
              </a:rPr>
              <a:t>Zoom..</a:t>
            </a: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827088" y="3573463"/>
          <a:ext cx="3636962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573463"/>
                        <a:ext cx="3636962" cy="158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Тогда коэффициент преломления можно записать в виде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125538"/>
            <a:ext cx="9166225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как </a:t>
            </a:r>
            <a:r>
              <a:rPr lang="el-GR" altLang="ru-RU" sz="28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ru-RU" altLang="ru-RU" sz="2800" i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велико (длина волны </a:t>
            </a:r>
            <a:r>
              <a:rPr lang="en-US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отличие коэффициента преломления для рентгеновских лучей от единицы очень незначительно. </a:t>
            </a:r>
            <a:endParaRPr lang="en-US" alt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показывают оценки это различие </a:t>
            </a:r>
            <a:endParaRPr lang="en-US" altLang="ru-RU" sz="2800" b="1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величину порядка 10</a:t>
            </a:r>
            <a:r>
              <a:rPr lang="ru-RU" altLang="ru-RU" sz="2800" b="1" baseline="300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ru-RU" altLang="ru-RU" sz="28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22225" y="5373688"/>
            <a:ext cx="916622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для коэффициента преломления приведенная выше носит имя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формулы Лоренц-Лорентца 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748289"/>
              </p:ext>
            </p:extLst>
          </p:nvPr>
        </p:nvGraphicFramePr>
        <p:xfrm>
          <a:off x="5162550" y="3860800"/>
          <a:ext cx="371633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Equation" r:id="rId5" imgW="901440" imgH="203040" progId="Equation.DSMT4">
                  <p:embed/>
                </p:oleObj>
              </mc:Choice>
              <mc:Fallback>
                <p:oleObj name="Equation" r:id="rId5" imgW="901440" imgH="20304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3860800"/>
                        <a:ext cx="3716338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352800" y="3048000"/>
            <a:ext cx="27955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TW" sz="7200">
                <a:latin typeface="Arial" panose="020B0604020202020204" pitchFamily="34" charset="0"/>
                <a:ea typeface="PMingLiU" pitchFamily="18" charset="-120"/>
              </a:rPr>
              <a:t>Zoom..</a:t>
            </a:r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24088"/>
            <a:ext cx="64801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an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9688"/>
            <a:ext cx="7186613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4495800" y="15240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TW" altLang="en-US" sz="2400">
                <a:solidFill>
                  <a:srgbClr val="003F3E"/>
                </a:solidFill>
                <a:ea typeface="標楷體" pitchFamily="65" charset="-128"/>
              </a:rPr>
              <a:t>300</a:t>
            </a:r>
            <a:r>
              <a:rPr kumimoji="1" lang="zh-TW" altLang="en-US" sz="2400">
                <a:solidFill>
                  <a:srgbClr val="003F3E"/>
                </a:solidFill>
                <a:ea typeface="標楷體" pitchFamily="65" charset="-128"/>
                <a:cs typeface="Times New Roman" panose="02020603050405020304" pitchFamily="18" charset="0"/>
              </a:rPr>
              <a:t>µ</a:t>
            </a:r>
            <a:r>
              <a:rPr kumimoji="1" lang="en-US" altLang="zh-TW" sz="2400">
                <a:solidFill>
                  <a:srgbClr val="003F3E"/>
                </a:solidFill>
                <a:ea typeface="標楷體" pitchFamily="65" charset="-128"/>
                <a:cs typeface="Times New Roman" panose="02020603050405020304" pitchFamily="18" charset="0"/>
              </a:rPr>
              <a:t>m</a:t>
            </a:r>
            <a:endParaRPr kumimoji="1" lang="en-US" altLang="zh-TW" sz="2400">
              <a:solidFill>
                <a:srgbClr val="003F3E"/>
              </a:solidFill>
              <a:ea typeface="標楷體" pitchFamily="65" charset="-128"/>
            </a:endParaRPr>
          </a:p>
        </p:txBody>
      </p:sp>
      <p:sp>
        <p:nvSpPr>
          <p:cNvPr id="96260" name="Line 6"/>
          <p:cNvSpPr>
            <a:spLocks noChangeShapeType="1"/>
          </p:cNvSpPr>
          <p:nvPr/>
        </p:nvSpPr>
        <p:spPr bwMode="auto">
          <a:xfrm>
            <a:off x="4572000" y="1981200"/>
            <a:ext cx="792163" cy="1588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6261" name="Line 7"/>
          <p:cNvSpPr>
            <a:spLocks noChangeShapeType="1"/>
          </p:cNvSpPr>
          <p:nvPr/>
        </p:nvSpPr>
        <p:spPr bwMode="auto">
          <a:xfrm>
            <a:off x="2438400" y="838200"/>
            <a:ext cx="990600" cy="157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6262" name="Line 8"/>
          <p:cNvSpPr>
            <a:spLocks noChangeShapeType="1"/>
          </p:cNvSpPr>
          <p:nvPr/>
        </p:nvSpPr>
        <p:spPr bwMode="auto">
          <a:xfrm>
            <a:off x="2743200" y="762000"/>
            <a:ext cx="3498850" cy="11636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6263" name="Rectangle 9"/>
          <p:cNvSpPr>
            <a:spLocks noChangeArrowheads="1"/>
          </p:cNvSpPr>
          <p:nvPr/>
        </p:nvSpPr>
        <p:spPr bwMode="auto">
          <a:xfrm>
            <a:off x="900113" y="188913"/>
            <a:ext cx="482441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000">
                <a:solidFill>
                  <a:srgbClr val="3333FF"/>
                </a:solidFill>
                <a:ea typeface="Gulim" pitchFamily="34" charset="-127"/>
              </a:rPr>
              <a:t>Microvessels in fly</a:t>
            </a:r>
          </a:p>
        </p:txBody>
      </p:sp>
      <p:pic>
        <p:nvPicPr>
          <p:cNvPr id="96264" name="Picture 10" descr="f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71438"/>
            <a:ext cx="1100137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766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6272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9362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034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396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ChangeArrowheads="1"/>
          </p:cNvSpPr>
          <p:nvPr/>
        </p:nvSpPr>
        <p:spPr bwMode="auto">
          <a:xfrm>
            <a:off x="107950" y="2478088"/>
            <a:ext cx="3168650" cy="244792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49155" name="Picture 4" descr="L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1113"/>
            <a:ext cx="23050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ko-KR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образования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ko-KR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лазерного излучения </a:t>
            </a:r>
            <a:endParaRPr lang="ru-RU" altLang="ru-RU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3419475" y="1196975"/>
            <a:ext cx="5716588" cy="550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ko-KR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Мощная световая вспышка переводит электроны атомов среды из основного энергетического состояния на более высокий уровень. Это так называемая энергетическая накачка. Возбужденные состояния атомов среды могут некоторое время находиться в таком состоянии. </a:t>
            </a:r>
            <a:endParaRPr lang="ru-RU" altLang="ru-RU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1187450" y="5068888"/>
            <a:ext cx="10810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Накачка</a:t>
            </a:r>
          </a:p>
        </p:txBody>
      </p:sp>
      <p:pic>
        <p:nvPicPr>
          <p:cNvPr id="49159" name="Picture 12" descr="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98813"/>
            <a:ext cx="6937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9156" grpId="0" animBg="1"/>
      <p:bldP spid="49157" grpId="0" animBg="1"/>
      <p:bldP spid="4915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4"/>
          <p:cNvSpPr>
            <a:spLocks noChangeArrowheads="1"/>
          </p:cNvSpPr>
          <p:nvPr/>
        </p:nvSpPr>
        <p:spPr bwMode="auto">
          <a:xfrm>
            <a:off x="76200" y="1927225"/>
            <a:ext cx="3313113" cy="244792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50179" name="Picture 5" descr="L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998663"/>
            <a:ext cx="25193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790825"/>
            <a:ext cx="6096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11"/>
          <p:cNvSpPr txBox="1">
            <a:spLocks noChangeArrowheads="1"/>
          </p:cNvSpPr>
          <p:nvPr/>
        </p:nvSpPr>
        <p:spPr bwMode="auto">
          <a:xfrm>
            <a:off x="149225" y="4519613"/>
            <a:ext cx="3213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</a:rPr>
              <a:t>Индуцированное излучение</a:t>
            </a:r>
          </a:p>
        </p:txBody>
      </p:sp>
      <p:sp>
        <p:nvSpPr>
          <p:cNvPr id="50182" name="Прямоугольник 5"/>
          <p:cNvSpPr>
            <a:spLocks noChangeArrowheads="1"/>
          </p:cNvSpPr>
          <p:nvPr/>
        </p:nvSpPr>
        <p:spPr bwMode="auto">
          <a:xfrm>
            <a:off x="3563938" y="404813"/>
            <a:ext cx="5570537" cy="6124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ko-KR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А.Эйнштейн в 1916 году, показал, что один или несколько фотонов определенной энергии могут вызвать эффект индуцированного возбуждения и вся система практически одновременно перейдет в основное состояние с выходом всей накопленной энергии. Все излученные фотоны оказываются в одной фазе и излучаемый импульс будет когерентным. </a:t>
            </a:r>
            <a:endParaRPr lang="ru-RU" altLang="ru-RU" sz="28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  <p:bldP spid="50181" grpId="0" animBg="1"/>
      <p:bldP spid="5018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Лазер на свободных электронах\XF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8913"/>
            <a:ext cx="28321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8017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2328</Words>
  <Application>Microsoft Office PowerPoint</Application>
  <PresentationFormat>Экран (4:3)</PresentationFormat>
  <Paragraphs>391</Paragraphs>
  <Slides>112</Slides>
  <Notes>30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112</vt:i4>
      </vt:variant>
    </vt:vector>
  </HeadingPairs>
  <TitlesOfParts>
    <vt:vector size="128" baseType="lpstr">
      <vt:lpstr>Arial Unicode MS</vt:lpstr>
      <vt:lpstr>Dotum</vt:lpstr>
      <vt:lpstr>Gulim</vt:lpstr>
      <vt:lpstr>PMingLiU</vt:lpstr>
      <vt:lpstr>Arial</vt:lpstr>
      <vt:lpstr>Calibri</vt:lpstr>
      <vt:lpstr>Century Gothic</vt:lpstr>
      <vt:lpstr>標楷體</vt:lpstr>
      <vt:lpstr>Geneva</vt:lpstr>
      <vt:lpstr>Symbol</vt:lpstr>
      <vt:lpstr>Tahoma</vt:lpstr>
      <vt:lpstr>Times New Roman</vt:lpstr>
      <vt:lpstr>Wingdings</vt:lpstr>
      <vt:lpstr>Оформление по умолчанию</vt:lpstr>
      <vt:lpstr>Equation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Ernest Suvorov</dc:creator>
  <cp:lastModifiedBy>Эрнест</cp:lastModifiedBy>
  <cp:revision>310</cp:revision>
  <dcterms:created xsi:type="dcterms:W3CDTF">2004-10-20T10:21:32Z</dcterms:created>
  <dcterms:modified xsi:type="dcterms:W3CDTF">2024-02-07T17:46:51Z</dcterms:modified>
</cp:coreProperties>
</file>